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2" r:id="rId3"/>
    <p:sldId id="259" r:id="rId4"/>
    <p:sldId id="271" r:id="rId5"/>
    <p:sldId id="281" r:id="rId6"/>
    <p:sldId id="282" r:id="rId7"/>
    <p:sldId id="264" r:id="rId8"/>
    <p:sldId id="265" r:id="rId9"/>
    <p:sldId id="266" r:id="rId10"/>
    <p:sldId id="267" r:id="rId11"/>
    <p:sldId id="275" r:id="rId12"/>
    <p:sldId id="261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6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03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9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9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5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8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5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9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3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6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Stephane.goudry@utt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6175" y="935182"/>
            <a:ext cx="8930843" cy="1059874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Coupe de France VOLLEY FFSU</a:t>
            </a:r>
            <a:br>
              <a:rPr lang="fr-FR" sz="4000" dirty="0" smtClean="0"/>
            </a:br>
            <a:r>
              <a:rPr lang="fr-FR" sz="4000" dirty="0" smtClean="0"/>
              <a:t>DES Ecoles d’ingénieurs </a:t>
            </a:r>
            <a:br>
              <a:rPr lang="fr-FR" sz="4000" dirty="0" smtClean="0"/>
            </a:br>
            <a:r>
              <a:rPr lang="fr-FR" sz="4000" dirty="0" smtClean="0"/>
              <a:t>2024-2025</a:t>
            </a:r>
            <a:endParaRPr lang="fr-FR" sz="4000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" y="648856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1" y="608448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2249775" y="2419927"/>
            <a:ext cx="7568480" cy="28448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RAPPEL : Règlements </a:t>
            </a:r>
            <a:r>
              <a:rPr lang="fr-FR" b="1" dirty="0" smtClean="0">
                <a:solidFill>
                  <a:schemeClr val="bg1"/>
                </a:solidFill>
              </a:rPr>
              <a:t>et Valeurs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Organisation Sportive du 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TOUR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RAPPEL Rôle de l’équipe hôte.</a:t>
            </a:r>
          </a:p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4. Comité d’Organisation et Contacts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" y="560188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8" y="618904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2129702" y="2115129"/>
            <a:ext cx="7568480" cy="4433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3. Rôle de l’équipe hôte.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9"/>
          <p:cNvSpPr/>
          <p:nvPr/>
        </p:nvSpPr>
        <p:spPr>
          <a:xfrm>
            <a:off x="992940" y="2717932"/>
            <a:ext cx="9767424" cy="269701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Après </a:t>
            </a:r>
            <a:r>
              <a:rPr lang="fr-FR" b="1" u="sng" dirty="0">
                <a:solidFill>
                  <a:schemeClr val="bg1"/>
                </a:solidFill>
              </a:rPr>
              <a:t>validation </a:t>
            </a:r>
            <a:r>
              <a:rPr lang="fr-FR" b="1" dirty="0">
                <a:solidFill>
                  <a:schemeClr val="bg1"/>
                </a:solidFill>
              </a:rPr>
              <a:t>de la date et créneaux horaires avec les différentes équipes </a:t>
            </a:r>
            <a:r>
              <a:rPr lang="fr-FR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   </a:t>
            </a:r>
            <a:r>
              <a:rPr lang="fr-FR" dirty="0" smtClean="0">
                <a:solidFill>
                  <a:schemeClr val="bg1"/>
                </a:solidFill>
              </a:rPr>
              <a:t>=&gt; contactez </a:t>
            </a:r>
            <a:r>
              <a:rPr lang="fr-FR" dirty="0">
                <a:solidFill>
                  <a:schemeClr val="bg1"/>
                </a:solidFill>
              </a:rPr>
              <a:t>votre ligue régionale FFSU de rattachement pour une demande de désignation d'un arbitre officiel.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   =&gt; </a:t>
            </a:r>
            <a:r>
              <a:rPr lang="fr-FR" dirty="0" smtClean="0">
                <a:solidFill>
                  <a:schemeClr val="bg1"/>
                </a:solidFill>
              </a:rPr>
              <a:t>Informer le coordonnateur ASEI/FFSU de </a:t>
            </a:r>
            <a:r>
              <a:rPr lang="fr-FR" dirty="0">
                <a:solidFill>
                  <a:schemeClr val="bg1"/>
                </a:solidFill>
              </a:rPr>
              <a:t>la date du </a:t>
            </a:r>
            <a:r>
              <a:rPr lang="fr-FR" dirty="0" smtClean="0">
                <a:solidFill>
                  <a:schemeClr val="bg1"/>
                </a:solidFill>
              </a:rPr>
              <a:t>tournoi.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Remarque : les ligues FFSU sont informées en amont de votre démarche, par ailleurs n’hésitez pas à les solliciter avant pour des besoins d’installations sportives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574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8" y="648856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648856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2129702" y="2115129"/>
            <a:ext cx="7568480" cy="4433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3. Rôle de l’équipe hôte.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9"/>
          <p:cNvSpPr/>
          <p:nvPr/>
        </p:nvSpPr>
        <p:spPr>
          <a:xfrm>
            <a:off x="197730" y="2759207"/>
            <a:ext cx="5661891" cy="269701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Pendant le tournoi </a:t>
            </a:r>
            <a:r>
              <a:rPr lang="fr-FR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   </a:t>
            </a:r>
            <a:r>
              <a:rPr lang="fr-FR" dirty="0" smtClean="0">
                <a:solidFill>
                  <a:schemeClr val="bg1"/>
                </a:solidFill>
              </a:rPr>
              <a:t>=&gt; Vous devez gérer l’accueil des équipes et des arbitres.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   =&gt; </a:t>
            </a:r>
            <a:r>
              <a:rPr lang="fr-FR" dirty="0" smtClean="0">
                <a:solidFill>
                  <a:schemeClr val="bg1"/>
                </a:solidFill>
              </a:rPr>
              <a:t>Vous devez vous assurer du bon déroulement des rencontres notamment de l’ambiance conviviale et respectueuse mise par d’éventuels « supporters » de votre équipe.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50130" y="2759207"/>
            <a:ext cx="5544705" cy="26640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Après le tournoi 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Retourner au coordonnateur ASEI/FFSU fiches d’arbitre et feuilles de match (qui vous seront transmises avant le tournoi).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fr-FR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Une Photo des équipes.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Offrir le petit pot de l’amitié aux équipes !!!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484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" y="199192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220420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1108364" y="2332084"/>
            <a:ext cx="9984509" cy="3015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 Comité Organisation National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Coupe de France </a:t>
            </a:r>
            <a:r>
              <a:rPr lang="fr-FR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FFSU Volley-ball </a:t>
            </a:r>
            <a:r>
              <a:rPr lang="fr-FR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Ecoles d’Ingénieurs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Fédération Française du Sport Universitaire : </a:t>
            </a:r>
            <a:endParaRPr lang="fr-FR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Delphine REGEARD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 Nationale Adjointe.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Gaëtan HUBERT: 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chargé de 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missions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Alain FLAVIGNY : Directeur régional Hauts de France site Lille.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Sportive des Ecoles d’Ingénieurs</a:t>
            </a:r>
            <a:r>
              <a:rPr lang="fr-FR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Stéphane GERARD (ESIEE Paris), 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Président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Loic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MONY (IMT Nantes), commission sportive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coordonnateur Coupe de France Volley FFSU Ecoles 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Ingénieurs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Stéphane GOUDRY (UT Troyes), commission 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sportive et 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trésorier ASEI.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Eric MARTINEAU (Centrale Supelec), commission sportive et secrétaire ASEI.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2249775" y="1704009"/>
            <a:ext cx="7568480" cy="4433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5. Comité d’organisation et contacts :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355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2" y="236523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63" y="236523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2174485" y="2036049"/>
            <a:ext cx="7568480" cy="4433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5. Comité d’organisation et contacts :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23503"/>
              </p:ext>
            </p:extLst>
          </p:nvPr>
        </p:nvGraphicFramePr>
        <p:xfrm>
          <a:off x="646544" y="2738167"/>
          <a:ext cx="1030778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482">
                  <a:extLst>
                    <a:ext uri="{9D8B030D-6E8A-4147-A177-3AD203B41FA5}">
                      <a16:colId xmlns:a16="http://schemas.microsoft.com/office/drawing/2014/main" val="3161289798"/>
                    </a:ext>
                  </a:extLst>
                </a:gridCol>
                <a:gridCol w="4759300">
                  <a:extLst>
                    <a:ext uri="{9D8B030D-6E8A-4147-A177-3AD203B41FA5}">
                      <a16:colId xmlns:a16="http://schemas.microsoft.com/office/drawing/2014/main" val="2966398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 contacter en priorité</a:t>
                      </a:r>
                      <a:r>
                        <a:rPr lang="fr-FR" baseline="0" dirty="0" smtClean="0"/>
                        <a:t> : 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Mails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1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Loic</a:t>
                      </a:r>
                      <a:r>
                        <a:rPr lang="fr-FR" dirty="0" smtClean="0"/>
                        <a:t> MONY (référent Volley ASEI/FFSU)</a:t>
                      </a:r>
                    </a:p>
                    <a:p>
                      <a:pPr algn="ctr"/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Loic.mony@imt-atlantique.fr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6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Stéphane GOUDRY Trésorier</a:t>
                      </a:r>
                      <a:r>
                        <a:rPr lang="fr-FR" baseline="0" dirty="0" smtClean="0"/>
                        <a:t> ASEI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7"/>
                        </a:rPr>
                        <a:t>Stephane.goudry@utt.fr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5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Gaétan</a:t>
                      </a:r>
                      <a:r>
                        <a:rPr lang="fr-FR" baseline="0" dirty="0" smtClean="0"/>
                        <a:t> HUBERT </a:t>
                      </a:r>
                      <a:r>
                        <a:rPr lang="fr-FR" dirty="0" smtClean="0"/>
                        <a:t>(référente FFSU)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ghubert@sport-u.com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4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Responsables</a:t>
                      </a:r>
                      <a:r>
                        <a:rPr lang="fr-FR" baseline="0" dirty="0" smtClean="0"/>
                        <a:t> des équipes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Cf</a:t>
                      </a:r>
                      <a:r>
                        <a:rPr lang="fr-FR" dirty="0" smtClean="0"/>
                        <a:t> doc annexe Listing des</a:t>
                      </a:r>
                      <a:r>
                        <a:rPr lang="fr-FR" baseline="0" dirty="0" smtClean="0"/>
                        <a:t> équipes.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5592"/>
                  </a:ext>
                </a:extLst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405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1" y="623297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63" y="623297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2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482398" y="2595693"/>
            <a:ext cx="5754255" cy="19884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Bonne Coupe de France de Volley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à toutes et à tous !!!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 comité d’organisation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592" y="2251443"/>
            <a:ext cx="4560425" cy="27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" y="648502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72" y="648502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2067356" y="2115381"/>
            <a:ext cx="7568480" cy="52647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Règlements et Valeurs</a:t>
            </a: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à coins arrondis 11"/>
          <p:cNvSpPr/>
          <p:nvPr/>
        </p:nvSpPr>
        <p:spPr>
          <a:xfrm>
            <a:off x="713307" y="2833413"/>
            <a:ext cx="10656657" cy="26643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 rot="10800000" flipV="1">
            <a:off x="992939" y="3038510"/>
            <a:ext cx="10210769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Nous insistons sur le respect de la Charte du Sport Universitaire à laquelle vous </a:t>
            </a:r>
            <a:r>
              <a:rPr lang="fr-FR" altLang="fr-FR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devez vous conformer lors de 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toutes les compétitions FFSU dont les coupes de France FFSU </a:t>
            </a:r>
            <a:r>
              <a:rPr lang="fr-FR" altLang="fr-FR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 Ecoles d’Ingénieurs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N'oubliez pas de bien être à jour de vos licences FFSU. A chaque match, règlement FFSU, présentation</a:t>
            </a:r>
            <a:r>
              <a:rPr kumimoji="0" lang="fr-FR" altLang="fr-FR" sz="1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 sa licence FFSU et carte étudiant. Règlement Sportif FFSU.</a:t>
            </a:r>
            <a:b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Chaque équipe participe à la bonne organisation de chaque tournoi. Soutien pour les tables de marque et assistant arbitrage.</a:t>
            </a:r>
            <a:b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Tenue officielle de </a:t>
            </a:r>
            <a:r>
              <a:rPr lang="fr-FR" altLang="fr-FR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volley-ball 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(maillots numérotés)</a:t>
            </a:r>
            <a:b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Respectez les installations, les équipes et les arbitres (bon cela va de soi, on ne devrait même pas le rappeler  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Nous attendon</a:t>
            </a:r>
            <a:r>
              <a:rPr lang="fr-FR" altLang="fr-FR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 un état d’esprit irréprochable pendant toute la durée de la compétition.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</a:t>
            </a:r>
            <a:r>
              <a:rPr kumimoji="0" lang="fr-FR" altLang="fr-FR" sz="1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Comité d’Organisation.</a:t>
            </a:r>
            <a:endParaRPr kumimoji="0" lang="fr-FR" altLang="fr-FR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 descr="blob:https://zimbra.utt.fr/bd07b9bc-ee46-4cb0-a356-303dded4115d"/>
          <p:cNvSpPr>
            <a:spLocks noChangeAspect="1" noChangeArrowheads="1"/>
          </p:cNvSpPr>
          <p:nvPr/>
        </p:nvSpPr>
        <p:spPr bwMode="auto">
          <a:xfrm>
            <a:off x="10012218" y="11692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386175" y="935182"/>
            <a:ext cx="8930843" cy="1059874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Coupe de France VOLLEY FFSU</a:t>
            </a:r>
            <a:br>
              <a:rPr lang="fr-FR" sz="4000" dirty="0" smtClean="0"/>
            </a:br>
            <a:r>
              <a:rPr lang="fr-FR" sz="4000" dirty="0" smtClean="0"/>
              <a:t>DES Ecoles d’ingénieurs </a:t>
            </a:r>
            <a:br>
              <a:rPr lang="fr-FR" sz="4000" dirty="0" smtClean="0"/>
            </a:br>
            <a:r>
              <a:rPr lang="fr-FR" sz="4000" dirty="0" smtClean="0"/>
              <a:t>2024-2025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441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062" y="5743563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337785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99" y="337785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2156012" y="1621600"/>
            <a:ext cx="7568480" cy="73955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2. Organisation Sportive.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Formule et </a:t>
            </a:r>
            <a:r>
              <a:rPr lang="fr-FR" b="1" dirty="0" smtClean="0">
                <a:solidFill>
                  <a:schemeClr val="bg1"/>
                </a:solidFill>
              </a:rPr>
              <a:t>calendrier</a:t>
            </a: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93" y="580002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713348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00" y="571747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9"/>
          <p:cNvSpPr/>
          <p:nvPr/>
        </p:nvSpPr>
        <p:spPr>
          <a:xfrm>
            <a:off x="92364" y="2500100"/>
            <a:ext cx="12007272" cy="30743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tour à organiser avant le </a:t>
            </a:r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 smtClean="0">
                <a:solidFill>
                  <a:schemeClr val="bg1"/>
                </a:solidFill>
              </a:rPr>
              <a:t> mai.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Dates, horaires </a:t>
            </a:r>
            <a:r>
              <a:rPr lang="fr-FR" b="1" dirty="0">
                <a:solidFill>
                  <a:schemeClr val="bg1"/>
                </a:solidFill>
              </a:rPr>
              <a:t>et jours au choix en fonction des disponibilités des </a:t>
            </a:r>
            <a:r>
              <a:rPr lang="fr-FR" b="1" dirty="0" smtClean="0">
                <a:solidFill>
                  <a:schemeClr val="bg1"/>
                </a:solidFill>
              </a:rPr>
              <a:t>équipes et des installations sportives</a:t>
            </a:r>
            <a:r>
              <a:rPr lang="fr-FR" dirty="0" smtClean="0">
                <a:solidFill>
                  <a:schemeClr val="bg1"/>
                </a:solidFill>
              </a:rPr>
              <a:t>. Les équipes se mettent d’accord en fonction proposition équipe hôte, le cas contraire le comité d’organisation fixe la date en fonction des disponibilités des installations sportives.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Phase </a:t>
            </a:r>
            <a:r>
              <a:rPr lang="fr-FR" dirty="0">
                <a:solidFill>
                  <a:schemeClr val="bg1"/>
                </a:solidFill>
              </a:rPr>
              <a:t>finale </a:t>
            </a:r>
            <a:r>
              <a:rPr lang="fr-FR" dirty="0" smtClean="0">
                <a:solidFill>
                  <a:schemeClr val="bg1"/>
                </a:solidFill>
              </a:rPr>
              <a:t>24 et 25 mai à Lille. Centrale Lille vainqueur 2024 accueille l’édition 2025.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18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2" y="236523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292942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2298355" y="1674951"/>
            <a:ext cx="7568480" cy="685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2. Organisation Sportive du 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tour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356436" y="2714612"/>
            <a:ext cx="2330912" cy="254087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L’équipe qui reçoit gère l’accueil et se conforme au rôle de l’hôte.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86327" y="2714612"/>
            <a:ext cx="2724728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18 qualifiés à la suite du 1</a:t>
            </a:r>
            <a:r>
              <a:rPr lang="fr-FR" b="1" baseline="30000" dirty="0" smtClean="0">
                <a:solidFill>
                  <a:schemeClr val="bg1"/>
                </a:solidFill>
              </a:rPr>
              <a:t>er</a:t>
            </a:r>
            <a:r>
              <a:rPr lang="fr-FR" b="1" dirty="0" smtClean="0">
                <a:solidFill>
                  <a:schemeClr val="bg1"/>
                </a:solidFill>
              </a:rPr>
              <a:t> tour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tour - 5 tournois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2 Poules de 3 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</a:t>
            </a:r>
            <a:r>
              <a:rPr lang="fr-FR" b="1" dirty="0" smtClean="0">
                <a:solidFill>
                  <a:schemeClr val="bg1"/>
                </a:solidFill>
              </a:rPr>
              <a:t>t  3 poule de 4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304202" y="2714612"/>
            <a:ext cx="2352732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Deux Matchs par équipes en </a:t>
            </a:r>
            <a:r>
              <a:rPr lang="fr-FR" dirty="0" smtClean="0">
                <a:solidFill>
                  <a:schemeClr val="bg1"/>
                </a:solidFill>
              </a:rPr>
              <a:t>2 sets gagnants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Règlement FFSU Volley-ball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319409" y="2714611"/>
            <a:ext cx="2501318" cy="254087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arbitre officiel désigné par l’intermédiaire de la ligue FFSU </a:t>
            </a:r>
            <a:r>
              <a:rPr lang="fr-FR" dirty="0" smtClean="0">
                <a:solidFill>
                  <a:schemeClr val="bg1"/>
                </a:solidFill>
              </a:rPr>
              <a:t>suite à la demande de l’équipe hôte.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+1 Assistant étudiant(e)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083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699" y="5421917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1" y="222998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20" y="222998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28" y="54943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2" y="5407678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05" y="5453080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423121" y="344396"/>
            <a:ext cx="9234899" cy="1059874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Coupe de France FFSU de VOLLEY-BALL</a:t>
            </a:r>
            <a:br>
              <a:rPr lang="fr-FR" sz="3600" dirty="0" smtClean="0"/>
            </a:br>
            <a:r>
              <a:rPr lang="fr-FR" sz="3600" dirty="0" smtClean="0"/>
              <a:t>DES Ecoles d’ingénieurs 2024-2025</a:t>
            </a:r>
            <a:endParaRPr lang="fr-FR" sz="3600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3244"/>
              </p:ext>
            </p:extLst>
          </p:nvPr>
        </p:nvGraphicFramePr>
        <p:xfrm>
          <a:off x="4962543" y="2831208"/>
          <a:ext cx="2770120" cy="215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120">
                  <a:extLst>
                    <a:ext uri="{9D8B030D-6E8A-4147-A177-3AD203B41FA5}">
                      <a16:colId xmlns:a16="http://schemas.microsoft.com/office/drawing/2014/main" val="3120905726"/>
                    </a:ext>
                  </a:extLst>
                </a:gridCol>
              </a:tblGrid>
              <a:tr h="56135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Tournoi 2</a:t>
                      </a:r>
                    </a:p>
                    <a:p>
                      <a:pPr algn="ctr"/>
                      <a:r>
                        <a:rPr lang="fr-FR" sz="1400" dirty="0" smtClean="0"/>
                        <a:t>À Compiègne – Hôte UTC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9713"/>
                  </a:ext>
                </a:extLst>
              </a:tr>
              <a:tr h="3454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Poule</a:t>
                      </a:r>
                      <a:r>
                        <a:rPr lang="fr-FR" sz="1400" baseline="0" dirty="0" smtClean="0"/>
                        <a:t> de 4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½ finale et finale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93413"/>
                  </a:ext>
                </a:extLst>
              </a:tr>
              <a:tr h="345429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Demi-Finale 1 :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INSA ROUEN – EIV 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946003"/>
                  </a:ext>
                </a:extLst>
              </a:tr>
              <a:tr h="5613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Demi-Finale2  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ESI L.VINCI – UT COMPIEGNE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68924"/>
                  </a:ext>
                </a:extLst>
              </a:tr>
            </a:tbl>
          </a:graphicData>
        </a:graphic>
      </p:graphicFrame>
      <p:sp>
        <p:nvSpPr>
          <p:cNvPr id="25" name="Rectangle à coins arrondis 24"/>
          <p:cNvSpPr/>
          <p:nvPr/>
        </p:nvSpPr>
        <p:spPr>
          <a:xfrm>
            <a:off x="2117885" y="1790296"/>
            <a:ext cx="7568480" cy="685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Organisation des poules du 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tour qualificatif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pour le Final6 à Lille 24 et 25 mai 2025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22514"/>
              </p:ext>
            </p:extLst>
          </p:nvPr>
        </p:nvGraphicFramePr>
        <p:xfrm>
          <a:off x="9854392" y="2831208"/>
          <a:ext cx="2281382" cy="21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2">
                  <a:extLst>
                    <a:ext uri="{9D8B030D-6E8A-4147-A177-3AD203B41FA5}">
                      <a16:colId xmlns:a16="http://schemas.microsoft.com/office/drawing/2014/main" val="3120905726"/>
                    </a:ext>
                  </a:extLst>
                </a:gridCol>
              </a:tblGrid>
              <a:tr h="69248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Tournoi 3</a:t>
                      </a:r>
                    </a:p>
                    <a:p>
                      <a:pPr algn="ctr"/>
                      <a:r>
                        <a:rPr lang="fr-FR" sz="1400" dirty="0" smtClean="0"/>
                        <a:t>À Clermont – Hôte</a:t>
                      </a:r>
                      <a:r>
                        <a:rPr lang="fr-FR" sz="1400" baseline="0" dirty="0" smtClean="0"/>
                        <a:t> SIGMA CLERMONT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9713"/>
                  </a:ext>
                </a:extLst>
              </a:tr>
              <a:tr h="4178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Poule de 3 - Triangulaire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901316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SIGMA CLERMONT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93413"/>
                  </a:ext>
                </a:extLst>
              </a:tr>
              <a:tr h="3228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INP BORDEAUX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08148"/>
                  </a:ext>
                </a:extLst>
              </a:tr>
              <a:tr h="41784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POLYTECH MONTPELLIER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68924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54513"/>
              </p:ext>
            </p:extLst>
          </p:nvPr>
        </p:nvGraphicFramePr>
        <p:xfrm>
          <a:off x="71411" y="2831208"/>
          <a:ext cx="2960886" cy="213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886">
                  <a:extLst>
                    <a:ext uri="{9D8B030D-6E8A-4147-A177-3AD203B41FA5}">
                      <a16:colId xmlns:a16="http://schemas.microsoft.com/office/drawing/2014/main" val="3120905726"/>
                    </a:ext>
                  </a:extLst>
                </a:gridCol>
              </a:tblGrid>
              <a:tr h="5851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Tournoi</a:t>
                      </a:r>
                      <a:r>
                        <a:rPr lang="fr-FR" sz="1400" baseline="0" dirty="0" smtClean="0"/>
                        <a:t> 1 </a:t>
                      </a:r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À Nantes – Hôte IMT Nantes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9713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Poule</a:t>
                      </a:r>
                      <a:r>
                        <a:rPr lang="fr-FR" sz="1400" baseline="0" dirty="0" smtClean="0"/>
                        <a:t> de 4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½ finale et finale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25959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Demi-Finale 1 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IMT NANTES – ENSTA BRETAGNE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93413"/>
                  </a:ext>
                </a:extLst>
              </a:tr>
              <a:tr h="4228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Demi-Finale 2 :</a:t>
                      </a:r>
                    </a:p>
                    <a:p>
                      <a:pPr algn="ctr"/>
                      <a:r>
                        <a:rPr lang="fr-FR" sz="1400" dirty="0" smtClean="0"/>
                        <a:t> IMT BREST – ENPC PARIS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08148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7" y="3199008"/>
            <a:ext cx="1910702" cy="14330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44" y="2862222"/>
            <a:ext cx="1472623" cy="21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699" y="5421917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1" y="222998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20" y="222998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28" y="54943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2" y="5407678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05" y="5453080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423121" y="344396"/>
            <a:ext cx="9234899" cy="1059874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Coupe de France FFSU de VOLLEY-BALL</a:t>
            </a:r>
            <a:br>
              <a:rPr lang="fr-FR" sz="3600" dirty="0" smtClean="0"/>
            </a:br>
            <a:r>
              <a:rPr lang="fr-FR" sz="3600" dirty="0" smtClean="0"/>
              <a:t>DES Ecoles d’ingénieurs 2024-2025</a:t>
            </a:r>
            <a:endParaRPr lang="fr-FR" sz="36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17885" y="1790296"/>
            <a:ext cx="7568480" cy="685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Organisation des poules du 2</a:t>
            </a:r>
            <a:r>
              <a:rPr lang="fr-FR" b="1" baseline="30000" dirty="0" smtClean="0">
                <a:solidFill>
                  <a:schemeClr val="bg1"/>
                </a:solidFill>
              </a:rPr>
              <a:t>nd</a:t>
            </a:r>
            <a:r>
              <a:rPr lang="fr-FR" b="1" dirty="0" smtClean="0">
                <a:solidFill>
                  <a:schemeClr val="bg1"/>
                </a:solidFill>
              </a:rPr>
              <a:t> tour qualificatif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pour le Final6 à Lille 24 et 25 mai 2025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45192"/>
              </p:ext>
            </p:extLst>
          </p:nvPr>
        </p:nvGraphicFramePr>
        <p:xfrm>
          <a:off x="163597" y="2862222"/>
          <a:ext cx="2355053" cy="209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053">
                  <a:extLst>
                    <a:ext uri="{9D8B030D-6E8A-4147-A177-3AD203B41FA5}">
                      <a16:colId xmlns:a16="http://schemas.microsoft.com/office/drawing/2014/main" val="3120905726"/>
                    </a:ext>
                  </a:extLst>
                </a:gridCol>
              </a:tblGrid>
              <a:tr h="5540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Tournoi 4</a:t>
                      </a:r>
                    </a:p>
                    <a:p>
                      <a:pPr algn="ctr"/>
                      <a:r>
                        <a:rPr lang="fr-FR" sz="1400" dirty="0" smtClean="0"/>
                        <a:t>À LYON</a:t>
                      </a:r>
                      <a:r>
                        <a:rPr lang="fr-FR" sz="1400" baseline="0" dirty="0" smtClean="0"/>
                        <a:t> – ENS LYON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9713"/>
                  </a:ext>
                </a:extLst>
              </a:tr>
              <a:tr h="3409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Poule de 3 - Triangulaire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80506"/>
                  </a:ext>
                </a:extLst>
              </a:tr>
              <a:tr h="3409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ENS Lyon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93413"/>
                  </a:ext>
                </a:extLst>
              </a:tr>
              <a:tr h="4004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Ecole de l’air</a:t>
                      </a:r>
                    </a:p>
                    <a:p>
                      <a:pPr algn="ctr"/>
                      <a:r>
                        <a:rPr lang="fr-FR" sz="1400" dirty="0" smtClean="0"/>
                        <a:t>Salon</a:t>
                      </a:r>
                      <a:r>
                        <a:rPr lang="fr-FR" sz="1400" baseline="0" dirty="0" smtClean="0"/>
                        <a:t> de Provence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08148"/>
                  </a:ext>
                </a:extLst>
              </a:tr>
              <a:tr h="3409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ICAM</a:t>
                      </a:r>
                      <a:r>
                        <a:rPr lang="fr-FR" sz="1400" baseline="0" dirty="0" smtClean="0"/>
                        <a:t> Strasbourg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68924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41407"/>
              </p:ext>
            </p:extLst>
          </p:nvPr>
        </p:nvGraphicFramePr>
        <p:xfrm>
          <a:off x="9130105" y="2867945"/>
          <a:ext cx="2895640" cy="226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40">
                  <a:extLst>
                    <a:ext uri="{9D8B030D-6E8A-4147-A177-3AD203B41FA5}">
                      <a16:colId xmlns:a16="http://schemas.microsoft.com/office/drawing/2014/main" val="3120905726"/>
                    </a:ext>
                  </a:extLst>
                </a:gridCol>
              </a:tblGrid>
              <a:tr h="6315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Tournoi</a:t>
                      </a:r>
                      <a:r>
                        <a:rPr lang="fr-FR" sz="1400" baseline="0" dirty="0" smtClean="0"/>
                        <a:t> 5</a:t>
                      </a:r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À </a:t>
                      </a:r>
                      <a:r>
                        <a:rPr lang="fr-FR" sz="1400" baseline="0" dirty="0" smtClean="0"/>
                        <a:t> Troyes</a:t>
                      </a:r>
                      <a:r>
                        <a:rPr lang="fr-FR" sz="1400" dirty="0" smtClean="0"/>
                        <a:t>– Hôte UT</a:t>
                      </a:r>
                      <a:r>
                        <a:rPr lang="fr-FR" sz="1400" baseline="0" dirty="0" smtClean="0"/>
                        <a:t> TROYES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39713"/>
                  </a:ext>
                </a:extLst>
              </a:tr>
              <a:tr h="55930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Poule</a:t>
                      </a:r>
                      <a:r>
                        <a:rPr lang="fr-FR" sz="1400" baseline="0" dirty="0" smtClean="0"/>
                        <a:t> de 4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½ finale et finale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25959"/>
                  </a:ext>
                </a:extLst>
              </a:tr>
              <a:tr h="388634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Demi-Finale1 : </a:t>
                      </a:r>
                    </a:p>
                    <a:p>
                      <a:pPr algn="ctr"/>
                      <a:r>
                        <a:rPr lang="fr-FR" sz="1400" dirty="0" smtClean="0"/>
                        <a:t>UT</a:t>
                      </a:r>
                      <a:r>
                        <a:rPr lang="fr-FR" sz="1400" baseline="0" dirty="0" smtClean="0"/>
                        <a:t> TROYES</a:t>
                      </a:r>
                      <a:r>
                        <a:rPr lang="fr-FR" sz="1400" dirty="0" smtClean="0"/>
                        <a:t> – ICAM LILLE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93413"/>
                  </a:ext>
                </a:extLst>
              </a:tr>
              <a:tr h="5593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Demi-Finale 2 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ENSAM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METZ -  IPSA</a:t>
                      </a:r>
                      <a:r>
                        <a:rPr lang="fr-FR" sz="1400" baseline="0" dirty="0" smtClean="0"/>
                        <a:t> PARIS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08148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6" y="2867945"/>
            <a:ext cx="2863979" cy="2147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8" y="2858768"/>
            <a:ext cx="2896061" cy="2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780" y="5676639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2" y="236523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292942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34" y="5747759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12" y="5625521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07" y="576995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2298355" y="1674951"/>
            <a:ext cx="7568480" cy="685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2. Organisation Sportive.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Format des rencontres du 2ème tour :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2398" y="2554320"/>
            <a:ext cx="5585893" cy="26826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Toutes les équipes ont 2 matchs par poule.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Poule de 3 : Format triangulaire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Poule de 4 : Demi-finale et Finale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Le 1</a:t>
            </a:r>
            <a:r>
              <a:rPr lang="fr-FR" baseline="30000" dirty="0" smtClean="0">
                <a:solidFill>
                  <a:schemeClr val="bg1"/>
                </a:solidFill>
              </a:rPr>
              <a:t>er</a:t>
            </a:r>
            <a:r>
              <a:rPr lang="fr-FR" dirty="0" smtClean="0">
                <a:solidFill>
                  <a:schemeClr val="bg1"/>
                </a:solidFill>
              </a:rPr>
              <a:t> de chaque poule est qualifié au FINAL6.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13837"/>
              </p:ext>
            </p:extLst>
          </p:nvPr>
        </p:nvGraphicFramePr>
        <p:xfrm>
          <a:off x="6832139" y="2871592"/>
          <a:ext cx="507998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934">
                  <a:extLst>
                    <a:ext uri="{9D8B030D-6E8A-4147-A177-3AD203B41FA5}">
                      <a16:colId xmlns:a16="http://schemas.microsoft.com/office/drawing/2014/main" val="372036919"/>
                    </a:ext>
                  </a:extLst>
                </a:gridCol>
                <a:gridCol w="3156048">
                  <a:extLst>
                    <a:ext uri="{9D8B030D-6E8A-4147-A177-3AD203B41FA5}">
                      <a16:colId xmlns:a16="http://schemas.microsoft.com/office/drawing/2014/main" val="1420741944"/>
                    </a:ext>
                  </a:extLst>
                </a:gridCol>
              </a:tblGrid>
              <a:tr h="3501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Nb équipes par poule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Format </a:t>
                      </a:r>
                    </a:p>
                    <a:p>
                      <a:pPr algn="ctr"/>
                      <a:r>
                        <a:rPr lang="fr-FR" smtClean="0"/>
                        <a:t>des </a:t>
                      </a:r>
                      <a:r>
                        <a:rPr lang="fr-FR" dirty="0" smtClean="0"/>
                        <a:t>matchs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9065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r>
                        <a:rPr lang="fr-FR" dirty="0" smtClean="0"/>
                        <a:t>Poule</a:t>
                      </a:r>
                      <a:r>
                        <a:rPr lang="fr-FR" baseline="0" dirty="0" smtClean="0"/>
                        <a:t> de 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sets gagnants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de 25pts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1641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r>
                        <a:rPr lang="fr-FR" dirty="0" smtClean="0"/>
                        <a:t>Poule de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sets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gagnants de 25pts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10999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r>
                        <a:rPr lang="fr-FR" dirty="0" smtClean="0"/>
                        <a:t>SI forfait</a:t>
                      </a:r>
                      <a:r>
                        <a:rPr lang="fr-FR" baseline="0" dirty="0" smtClean="0"/>
                        <a:t> 1Eq</a:t>
                      </a:r>
                    </a:p>
                    <a:p>
                      <a:r>
                        <a:rPr lang="fr-FR" dirty="0" smtClean="0"/>
                        <a:t>Poule de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sets gagnants de 25pts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929462"/>
                  </a:ext>
                </a:extLst>
              </a:tr>
            </a:tbl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899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2" y="236523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292942"/>
            <a:ext cx="1200727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2298355" y="1674951"/>
            <a:ext cx="7568480" cy="685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2. Organisation Sportive.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Arbitrage du 2</a:t>
            </a:r>
            <a:r>
              <a:rPr lang="fr-FR" b="1" baseline="30000" dirty="0" smtClean="0">
                <a:solidFill>
                  <a:schemeClr val="bg1"/>
                </a:solidFill>
              </a:rPr>
              <a:t>ème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baseline="30000" dirty="0" smtClean="0">
                <a:solidFill>
                  <a:schemeClr val="bg1"/>
                </a:solidFill>
              </a:rPr>
              <a:t>er</a:t>
            </a:r>
            <a:r>
              <a:rPr lang="fr-FR" b="1" dirty="0" smtClean="0">
                <a:solidFill>
                  <a:schemeClr val="bg1"/>
                </a:solidFill>
              </a:rPr>
              <a:t> tour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222427" y="2740171"/>
            <a:ext cx="2352732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Chaque équipe doit désigner au </a:t>
            </a:r>
            <a:r>
              <a:rPr lang="fr-FR" b="1" dirty="0" smtClean="0">
                <a:solidFill>
                  <a:schemeClr val="bg1"/>
                </a:solidFill>
              </a:rPr>
              <a:t>minimum 1 référent assistant arbitre, licencié FFSU. </a:t>
            </a:r>
            <a:r>
              <a:rPr lang="fr-FR" dirty="0" smtClean="0">
                <a:solidFill>
                  <a:schemeClr val="bg1"/>
                </a:solidFill>
              </a:rPr>
              <a:t>Joueur de l’équipe possible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334616" y="2714612"/>
            <a:ext cx="2352732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L’équipe qui ne joue pas gère la table de score et met à disposition son arbitre référent pour le assister l’arbitre officiel.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21673" y="2714612"/>
            <a:ext cx="2770909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Double arbitrage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1 arbitre officiel FFSU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+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1 arbitre étudiant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304202" y="2714612"/>
            <a:ext cx="2352732" cy="24037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arbitre officiel désigné par l’intermédiaire de la ligue FFSU </a:t>
            </a:r>
            <a:r>
              <a:rPr lang="fr-FR" dirty="0" smtClean="0">
                <a:solidFill>
                  <a:schemeClr val="bg1"/>
                </a:solidFill>
              </a:rPr>
              <a:t>suite à la demande de l’équipe hôte.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71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398" y="5574405"/>
            <a:ext cx="2223857" cy="9283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C:\Users\goudry\Desktop\APS CGE\ASEI\Logo ASE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8" y="648856"/>
            <a:ext cx="11410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Tweets with replies by FFSU (@FFSportU) / Twit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648856"/>
            <a:ext cx="1200727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3269673" y="1995057"/>
            <a:ext cx="4913746" cy="7759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3. Rôle de l’équipe hôte.</a:t>
            </a:r>
          </a:p>
          <a:p>
            <a:pPr marL="342900" indent="-342900" algn="ctr"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 6" descr="C:\Users\goudry\Desktop\APS CGE\FFSU\Partenaires officiels FFSU\ans_entete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98" y="5656955"/>
            <a:ext cx="174180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goudry\Desktop\APS CGE\FFSU\Partenaires officiels FFSU\LOGO MES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0" y="5523287"/>
            <a:ext cx="14033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udry\Desktop\APS CGE\FFSU\Partenaires officiels FFSU\MAI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70" y="5574405"/>
            <a:ext cx="111252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à coins arrondis 9"/>
          <p:cNvSpPr/>
          <p:nvPr/>
        </p:nvSpPr>
        <p:spPr>
          <a:xfrm>
            <a:off x="295563" y="2974397"/>
            <a:ext cx="5514109" cy="23966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Voir </a:t>
            </a:r>
            <a:r>
              <a:rPr lang="fr-FR" b="1" dirty="0">
                <a:solidFill>
                  <a:schemeClr val="bg1"/>
                </a:solidFill>
              </a:rPr>
              <a:t>avec son école </a:t>
            </a:r>
            <a:r>
              <a:rPr lang="fr-FR" b="1" dirty="0" smtClean="0">
                <a:solidFill>
                  <a:schemeClr val="bg1"/>
                </a:solidFill>
              </a:rPr>
              <a:t>ou sa ligue FFSU les </a:t>
            </a:r>
            <a:r>
              <a:rPr lang="fr-FR" b="1" dirty="0">
                <a:solidFill>
                  <a:schemeClr val="bg1"/>
                </a:solidFill>
              </a:rPr>
              <a:t>différentes disponibilités d'installations </a:t>
            </a:r>
            <a:r>
              <a:rPr lang="fr-FR" b="1" dirty="0" smtClean="0">
                <a:solidFill>
                  <a:schemeClr val="bg1"/>
                </a:solidFill>
              </a:rPr>
              <a:t>sportives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Créneaux </a:t>
            </a:r>
            <a:r>
              <a:rPr lang="fr-FR" dirty="0">
                <a:solidFill>
                  <a:schemeClr val="bg1"/>
                </a:solidFill>
              </a:rPr>
              <a:t>3h </a:t>
            </a:r>
            <a:r>
              <a:rPr lang="fr-FR" dirty="0" smtClean="0">
                <a:solidFill>
                  <a:schemeClr val="bg1"/>
                </a:solidFill>
              </a:rPr>
              <a:t>idéal (fonction 1 ou 2 terrains)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096001" y="2974397"/>
            <a:ext cx="5689600" cy="23966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Proposer si possible 3 dates et se </a:t>
            </a:r>
            <a:r>
              <a:rPr lang="fr-FR" b="1" dirty="0">
                <a:solidFill>
                  <a:schemeClr val="bg1"/>
                </a:solidFill>
              </a:rPr>
              <a:t>mettre d'accord avec les différentes </a:t>
            </a:r>
            <a:r>
              <a:rPr lang="fr-FR" b="1" dirty="0" smtClean="0">
                <a:solidFill>
                  <a:schemeClr val="bg1"/>
                </a:solidFill>
              </a:rPr>
              <a:t>équipes. Possibilité en soirée, le jeudi après-midi ou le week-end </a:t>
            </a:r>
            <a:r>
              <a:rPr lang="fr-FR" dirty="0">
                <a:solidFill>
                  <a:schemeClr val="bg1"/>
                </a:solidFill>
              </a:rPr>
              <a:t>(seules indisponibilités pour examens et vacances prises en compte puis autres compétitions officielles </a:t>
            </a:r>
            <a:r>
              <a:rPr lang="fr-FR" dirty="0" smtClean="0">
                <a:solidFill>
                  <a:schemeClr val="bg1"/>
                </a:solidFill>
              </a:rPr>
              <a:t>FFSU). En cas de litige le comité d’organisation fixera la date avec la ligue concernée.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386173" y="546619"/>
            <a:ext cx="8930843" cy="10598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 smtClean="0"/>
              <a:t>Coupe de France VOLLEY FFSU</a:t>
            </a:r>
            <a:br>
              <a:rPr lang="fr-FR" sz="3200" dirty="0" smtClean="0"/>
            </a:br>
            <a:r>
              <a:rPr lang="fr-FR" sz="3200" dirty="0" smtClean="0"/>
              <a:t>DES Ecoles d’ingénieurs </a:t>
            </a:r>
            <a:br>
              <a:rPr lang="fr-FR" sz="3200" dirty="0" smtClean="0"/>
            </a:br>
            <a:r>
              <a:rPr lang="fr-FR" sz="3200" dirty="0" smtClean="0"/>
              <a:t>2024-2025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027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585</TotalTime>
  <Words>1232</Words>
  <Application>Microsoft Office PowerPoint</Application>
  <PresentationFormat>Grand écran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3</vt:lpstr>
      <vt:lpstr>Secteur</vt:lpstr>
      <vt:lpstr>Coupe de France VOLLEY FFSU DES Ecoles d’ingénieurs  2024-2025</vt:lpstr>
      <vt:lpstr>Coupe de France VOLLEY FFSU DES Ecoles d’ingénieurs  2024-2025</vt:lpstr>
      <vt:lpstr>Présentation PowerPoint</vt:lpstr>
      <vt:lpstr>Présentation PowerPoint</vt:lpstr>
      <vt:lpstr>Coupe de France FFSU de VOLLEY-BALL DES Ecoles d’ingénieurs 2024-2025</vt:lpstr>
      <vt:lpstr>Coupe de France FFSU de VOLLEY-BALL DES Ecoles d’ingénieurs 2024-2025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Coupe de France de futsal Ecoles d’ingénieurs 2023</dc:title>
  <dc:creator>Stephane Goudry</dc:creator>
  <cp:lastModifiedBy>Stephane Goudry</cp:lastModifiedBy>
  <cp:revision>86</cp:revision>
  <cp:lastPrinted>2023-10-27T10:21:21Z</cp:lastPrinted>
  <dcterms:created xsi:type="dcterms:W3CDTF">2023-03-09T08:14:46Z</dcterms:created>
  <dcterms:modified xsi:type="dcterms:W3CDTF">2025-03-12T15:12:34Z</dcterms:modified>
</cp:coreProperties>
</file>