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62" r:id="rId3"/>
    <p:sldId id="259" r:id="rId4"/>
    <p:sldId id="264" r:id="rId5"/>
    <p:sldId id="277" r:id="rId6"/>
    <p:sldId id="278" r:id="rId7"/>
    <p:sldId id="265" r:id="rId8"/>
    <p:sldId id="272" r:id="rId9"/>
    <p:sldId id="266" r:id="rId10"/>
    <p:sldId id="267" r:id="rId11"/>
    <p:sldId id="275" r:id="rId12"/>
    <p:sldId id="268" r:id="rId13"/>
    <p:sldId id="261" r:id="rId14"/>
    <p:sldId id="269"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9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0691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9426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903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5579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026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9703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769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580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135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4768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1137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5435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6599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3363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2512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4141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11/8/2024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4726985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Stephane.goudry@utt.f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7.jpg"/><Relationship Id="rId12"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1.jp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jpe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80" y="648856"/>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7091" y="608448"/>
            <a:ext cx="1200727" cy="1346200"/>
          </a:xfrm>
          <a:prstGeom prst="rect">
            <a:avLst/>
          </a:prstGeom>
          <a:noFill/>
          <a:ln>
            <a:noFill/>
          </a:ln>
        </p:spPr>
      </p:pic>
      <p:sp>
        <p:nvSpPr>
          <p:cNvPr id="6" name="Rectangle à coins arrondis 5"/>
          <p:cNvSpPr/>
          <p:nvPr/>
        </p:nvSpPr>
        <p:spPr>
          <a:xfrm>
            <a:off x="748144" y="2344211"/>
            <a:ext cx="6511637" cy="28448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fr-FR" b="1" dirty="0">
                <a:solidFill>
                  <a:schemeClr val="bg1"/>
                </a:solidFill>
              </a:rPr>
              <a:t>Règlements et Valeurs</a:t>
            </a:r>
          </a:p>
          <a:p>
            <a:pPr marL="342900" indent="-342900" algn="ctr">
              <a:buAutoNum type="arabicPeriod"/>
            </a:pPr>
            <a:endParaRPr lang="fr-FR" b="1" dirty="0">
              <a:solidFill>
                <a:schemeClr val="bg1"/>
              </a:solidFill>
            </a:endParaRPr>
          </a:p>
          <a:p>
            <a:pPr marL="342900" indent="-342900" algn="ctr">
              <a:buAutoNum type="arabicPeriod"/>
            </a:pPr>
            <a:r>
              <a:rPr lang="fr-FR" b="1" dirty="0">
                <a:solidFill>
                  <a:schemeClr val="bg1"/>
                </a:solidFill>
              </a:rPr>
              <a:t>Organisation Sportive</a:t>
            </a:r>
          </a:p>
          <a:p>
            <a:pPr marL="342900" indent="-342900" algn="ctr">
              <a:buAutoNum type="arabicPeriod"/>
            </a:pPr>
            <a:endParaRPr lang="fr-FR" b="1" dirty="0">
              <a:solidFill>
                <a:schemeClr val="bg1"/>
              </a:solidFill>
            </a:endParaRPr>
          </a:p>
          <a:p>
            <a:pPr marL="342900" indent="-342900" algn="ctr">
              <a:buAutoNum type="arabicPeriod"/>
            </a:pPr>
            <a:r>
              <a:rPr lang="fr-FR" b="1" dirty="0">
                <a:solidFill>
                  <a:schemeClr val="bg1"/>
                </a:solidFill>
              </a:rPr>
              <a:t>Rôle de l’équipe hôte.</a:t>
            </a:r>
          </a:p>
          <a:p>
            <a:pPr marL="342900" indent="-342900" algn="ctr">
              <a:buAutoNum type="arabicPeriod"/>
            </a:pPr>
            <a:endParaRPr lang="fr-FR" b="1" dirty="0">
              <a:solidFill>
                <a:schemeClr val="bg1"/>
              </a:solidFill>
            </a:endParaRPr>
          </a:p>
          <a:p>
            <a:pPr marL="342900" indent="-342900" algn="ctr">
              <a:buAutoNum type="arabicPeriod"/>
            </a:pPr>
            <a:r>
              <a:rPr lang="fr-FR" b="1" dirty="0">
                <a:solidFill>
                  <a:schemeClr val="bg1"/>
                </a:solidFill>
              </a:rPr>
              <a:t>Aspects financiers</a:t>
            </a:r>
          </a:p>
          <a:p>
            <a:pPr marL="342900" indent="-342900" algn="ctr">
              <a:buAutoNum type="arabicPeriod"/>
            </a:pPr>
            <a:endParaRPr lang="fr-FR" b="1" dirty="0">
              <a:solidFill>
                <a:schemeClr val="bg1"/>
              </a:solidFill>
            </a:endParaRPr>
          </a:p>
          <a:p>
            <a:pPr marL="342900" indent="-342900" algn="ctr">
              <a:buAutoNum type="arabicPeriod"/>
            </a:pPr>
            <a:r>
              <a:rPr lang="fr-FR" b="1" dirty="0">
                <a:solidFill>
                  <a:schemeClr val="bg1"/>
                </a:solidFill>
              </a:rPr>
              <a:t>Comité d’Organisation et Contacts</a:t>
            </a:r>
            <a:endParaRPr lang="fr-FR" dirty="0">
              <a:solidFill>
                <a:schemeClr val="bg1"/>
              </a:solidFill>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825" y="5617382"/>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Titre 1"/>
          <p:cNvSpPr>
            <a:spLocks noGrp="1"/>
          </p:cNvSpPr>
          <p:nvPr>
            <p:ph type="ctrTitle"/>
          </p:nvPr>
        </p:nvSpPr>
        <p:spPr>
          <a:xfrm>
            <a:off x="1446211" y="262082"/>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7527" y="2578934"/>
            <a:ext cx="3167136" cy="2375353"/>
          </a:xfrm>
          <a:prstGeom prst="rect">
            <a:avLst/>
          </a:prstGeom>
        </p:spPr>
      </p:pic>
      <p:sp>
        <p:nvSpPr>
          <p:cNvPr id="12" name="Rectangle à coins arrondis 11"/>
          <p:cNvSpPr/>
          <p:nvPr/>
        </p:nvSpPr>
        <p:spPr>
          <a:xfrm>
            <a:off x="2127392" y="1547799"/>
            <a:ext cx="7568480" cy="52647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Document d’informations – Organisation de la Compétition</a:t>
            </a:r>
          </a:p>
        </p:txBody>
      </p:sp>
    </p:spTree>
    <p:extLst>
      <p:ext uri="{BB962C8B-B14F-4D97-AF65-F5344CB8AC3E}">
        <p14:creationId xmlns:p14="http://schemas.microsoft.com/office/powerpoint/2010/main" val="234678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425" y="560188"/>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218" y="618904"/>
            <a:ext cx="1200727" cy="1346200"/>
          </a:xfrm>
          <a:prstGeom prst="rect">
            <a:avLst/>
          </a:prstGeom>
          <a:noFill/>
          <a:ln>
            <a:noFill/>
          </a:ln>
        </p:spPr>
      </p:pic>
      <p:sp>
        <p:nvSpPr>
          <p:cNvPr id="6" name="Rectangle à coins arrondis 5"/>
          <p:cNvSpPr/>
          <p:nvPr/>
        </p:nvSpPr>
        <p:spPr>
          <a:xfrm>
            <a:off x="2129702" y="2115129"/>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3. Rôle de l’équipe hôte.</a:t>
            </a:r>
          </a:p>
          <a:p>
            <a:pPr marL="342900" indent="-342900" algn="ctr">
              <a:buAutoNum type="arabicPeriod"/>
            </a:pPr>
            <a:endParaRPr lang="fr-FR" b="1" dirty="0">
              <a:solidFill>
                <a:schemeClr val="bg1"/>
              </a:solidFill>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0" name="Rectangle à coins arrondis 9"/>
          <p:cNvSpPr/>
          <p:nvPr/>
        </p:nvSpPr>
        <p:spPr>
          <a:xfrm>
            <a:off x="992940" y="2717932"/>
            <a:ext cx="9767424" cy="269701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bg1"/>
                </a:solidFill>
              </a:rPr>
              <a:t>Après validation </a:t>
            </a:r>
            <a:r>
              <a:rPr lang="fr-FR" b="1" dirty="0">
                <a:solidFill>
                  <a:schemeClr val="bg1"/>
                </a:solidFill>
              </a:rPr>
              <a:t>de la date et créneaux horaires avec les différentes équipes :</a:t>
            </a:r>
          </a:p>
          <a:p>
            <a:pPr marL="285750" indent="-285750" algn="ctr">
              <a:buFontTx/>
              <a:buChar char="-"/>
            </a:pPr>
            <a:endParaRPr lang="fr-FR" dirty="0">
              <a:solidFill>
                <a:schemeClr val="bg1"/>
              </a:solidFill>
            </a:endParaRPr>
          </a:p>
          <a:p>
            <a:pPr algn="ctr"/>
            <a:r>
              <a:rPr lang="fr-FR" dirty="0">
                <a:solidFill>
                  <a:schemeClr val="bg1"/>
                </a:solidFill>
              </a:rPr>
              <a:t>   =&gt; contactez votre ligue régionale FFSU de rattachement pour une demande de désignation d'un arbitre officiel au moins 15 jours avant la date du tournoi.</a:t>
            </a:r>
            <a:br>
              <a:rPr lang="fr-FR" dirty="0">
                <a:solidFill>
                  <a:schemeClr val="bg1"/>
                </a:solidFill>
              </a:rPr>
            </a:br>
            <a:endParaRPr lang="fr-FR" dirty="0">
              <a:solidFill>
                <a:schemeClr val="bg1"/>
              </a:solidFill>
            </a:endParaRPr>
          </a:p>
          <a:p>
            <a:pPr algn="ctr"/>
            <a:r>
              <a:rPr lang="fr-FR" dirty="0">
                <a:solidFill>
                  <a:schemeClr val="bg1"/>
                </a:solidFill>
              </a:rPr>
              <a:t>   =&gt; Informer le coordonnateur ASEI/FFSU de la date du tournoi.</a:t>
            </a:r>
          </a:p>
          <a:p>
            <a:pPr algn="ctr"/>
            <a:endParaRPr lang="fr-FR" dirty="0">
              <a:solidFill>
                <a:schemeClr val="bg1"/>
              </a:solidFill>
            </a:endParaRPr>
          </a:p>
          <a:p>
            <a:pPr algn="ctr"/>
            <a:r>
              <a:rPr lang="fr-FR" dirty="0">
                <a:solidFill>
                  <a:schemeClr val="bg1"/>
                </a:solidFill>
              </a:rPr>
              <a:t>Remarque : les ligues FFSU sont informées en amont de votre démarche, par ailleurs n’hésitez pas à les solliciter avant pour des besoins d’installations sportives</a:t>
            </a:r>
          </a:p>
        </p:txBody>
      </p:sp>
      <p:sp>
        <p:nvSpPr>
          <p:cNvPr id="12"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125740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63" y="320104"/>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800" y="402535"/>
            <a:ext cx="1200727" cy="1346200"/>
          </a:xfrm>
          <a:prstGeom prst="rect">
            <a:avLst/>
          </a:prstGeom>
          <a:noFill/>
          <a:ln>
            <a:noFill/>
          </a:ln>
        </p:spPr>
      </p:pic>
      <p:sp>
        <p:nvSpPr>
          <p:cNvPr id="6" name="Rectangle à coins arrondis 5"/>
          <p:cNvSpPr/>
          <p:nvPr/>
        </p:nvSpPr>
        <p:spPr>
          <a:xfrm>
            <a:off x="2075382" y="1503147"/>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3. Rôle de l’équipe hôte.</a:t>
            </a:r>
          </a:p>
          <a:p>
            <a:pPr marL="342900" indent="-342900" algn="ctr">
              <a:buAutoNum type="arabicPeriod"/>
            </a:pPr>
            <a:endParaRPr lang="fr-FR" b="1" dirty="0">
              <a:solidFill>
                <a:schemeClr val="bg1"/>
              </a:solidFill>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0" name="Rectangle à coins arrondis 9"/>
          <p:cNvSpPr/>
          <p:nvPr/>
        </p:nvSpPr>
        <p:spPr>
          <a:xfrm>
            <a:off x="129309" y="2133456"/>
            <a:ext cx="5994399" cy="333871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bg1"/>
                </a:solidFill>
              </a:rPr>
              <a:t>Pendant le tournoi </a:t>
            </a:r>
            <a:r>
              <a:rPr lang="fr-FR" b="1" dirty="0">
                <a:solidFill>
                  <a:schemeClr val="bg1"/>
                </a:solidFill>
              </a:rPr>
              <a:t>:</a:t>
            </a:r>
          </a:p>
          <a:p>
            <a:pPr marL="285750" indent="-285750" algn="ctr">
              <a:buFontTx/>
              <a:buChar char="-"/>
            </a:pPr>
            <a:endParaRPr lang="fr-FR" dirty="0">
              <a:solidFill>
                <a:schemeClr val="bg1"/>
              </a:solidFill>
            </a:endParaRPr>
          </a:p>
          <a:p>
            <a:pPr algn="ctr"/>
            <a:r>
              <a:rPr lang="fr-FR" dirty="0">
                <a:solidFill>
                  <a:schemeClr val="bg1"/>
                </a:solidFill>
              </a:rPr>
              <a:t>   =&gt; Vous devez gérer l’accueil des équipes et des arbitres et vous faites une belle photo </a:t>
            </a:r>
            <a:r>
              <a:rPr lang="fr-FR" dirty="0">
                <a:solidFill>
                  <a:schemeClr val="bg1"/>
                </a:solidFill>
                <a:sym typeface="Wingdings" panose="05000000000000000000" pitchFamily="2" charset="2"/>
              </a:rPr>
              <a:t></a:t>
            </a:r>
          </a:p>
          <a:p>
            <a:pPr algn="ctr"/>
            <a:endParaRPr lang="fr-FR" dirty="0">
              <a:solidFill>
                <a:schemeClr val="bg1"/>
              </a:solidFill>
            </a:endParaRPr>
          </a:p>
          <a:p>
            <a:pPr algn="ctr"/>
            <a:r>
              <a:rPr lang="fr-FR" dirty="0">
                <a:solidFill>
                  <a:schemeClr val="bg1"/>
                </a:solidFill>
              </a:rPr>
              <a:t>=&gt; Vous gérez le planning des rencontres avec le fichier transmis par le coordonnateur.</a:t>
            </a:r>
            <a:br>
              <a:rPr lang="fr-FR" dirty="0">
                <a:solidFill>
                  <a:schemeClr val="bg1"/>
                </a:solidFill>
              </a:rPr>
            </a:br>
            <a:endParaRPr lang="fr-FR" dirty="0">
              <a:solidFill>
                <a:schemeClr val="bg1"/>
              </a:solidFill>
            </a:endParaRPr>
          </a:p>
          <a:p>
            <a:pPr algn="ctr"/>
            <a:r>
              <a:rPr lang="fr-FR" dirty="0">
                <a:solidFill>
                  <a:schemeClr val="bg1"/>
                </a:solidFill>
              </a:rPr>
              <a:t>   =&gt; Vous devez vous assurer du bon déroulement des rencontres notamment de l’ambiance conviviale et respectueuse mise par d’éventuels « supporters » de votre équipe.</a:t>
            </a:r>
          </a:p>
        </p:txBody>
      </p:sp>
      <p:sp>
        <p:nvSpPr>
          <p:cNvPr id="11" name="Rectangle à coins arrondis 10"/>
          <p:cNvSpPr/>
          <p:nvPr/>
        </p:nvSpPr>
        <p:spPr>
          <a:xfrm>
            <a:off x="6305548" y="2131278"/>
            <a:ext cx="5544705" cy="325352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bg1"/>
                </a:solidFill>
              </a:rPr>
              <a:t>Après le tournoi :</a:t>
            </a:r>
          </a:p>
          <a:p>
            <a:pPr algn="ctr"/>
            <a:endParaRPr lang="fr-FR" dirty="0">
              <a:solidFill>
                <a:schemeClr val="bg1"/>
              </a:solidFill>
            </a:endParaRPr>
          </a:p>
          <a:p>
            <a:pPr marL="285750" indent="-285750" algn="ctr">
              <a:buFont typeface="Symbol" panose="05050102010706020507" pitchFamily="18" charset="2"/>
              <a:buChar char="Þ"/>
            </a:pPr>
            <a:r>
              <a:rPr lang="fr-FR" dirty="0">
                <a:solidFill>
                  <a:schemeClr val="bg1"/>
                </a:solidFill>
              </a:rPr>
              <a:t>Retourner au coordonnateur ASEI/FFSU fiches d’arbitre et feuilles de match (qui vous seront transmises avant le tournoi).</a:t>
            </a:r>
          </a:p>
          <a:p>
            <a:pPr marL="285750" indent="-285750" algn="ctr">
              <a:buFont typeface="Symbol" panose="05050102010706020507" pitchFamily="18" charset="2"/>
              <a:buChar char="Þ"/>
            </a:pPr>
            <a:endParaRPr lang="fr-FR" dirty="0">
              <a:solidFill>
                <a:schemeClr val="bg1"/>
              </a:solidFill>
            </a:endParaRPr>
          </a:p>
          <a:p>
            <a:pPr marL="285750" indent="-285750" algn="ctr">
              <a:buFont typeface="Symbol" panose="05050102010706020507" pitchFamily="18" charset="2"/>
              <a:buChar char="Þ"/>
            </a:pPr>
            <a:r>
              <a:rPr lang="fr-FR" dirty="0">
                <a:solidFill>
                  <a:schemeClr val="bg1"/>
                </a:solidFill>
              </a:rPr>
              <a:t>Transmettre une Photo des 3 équipes.</a:t>
            </a:r>
          </a:p>
          <a:p>
            <a:pPr marL="285750" indent="-285750" algn="ctr">
              <a:buFont typeface="Symbol" panose="05050102010706020507" pitchFamily="18" charset="2"/>
              <a:buChar char="Þ"/>
            </a:pPr>
            <a:endParaRPr lang="fr-FR" dirty="0">
              <a:solidFill>
                <a:schemeClr val="bg1"/>
              </a:solidFill>
            </a:endParaRPr>
          </a:p>
          <a:p>
            <a:pPr marL="285750" indent="-285750" algn="ctr">
              <a:buFont typeface="Symbol" panose="05050102010706020507" pitchFamily="18" charset="2"/>
              <a:buChar char="Þ"/>
            </a:pPr>
            <a:r>
              <a:rPr lang="fr-FR" dirty="0">
                <a:solidFill>
                  <a:schemeClr val="bg1"/>
                </a:solidFill>
              </a:rPr>
              <a:t>Offrir le petit pot de l’amitié aux équipes !!!</a:t>
            </a:r>
          </a:p>
        </p:txBody>
      </p:sp>
      <p:sp>
        <p:nvSpPr>
          <p:cNvPr id="14"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124840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98" y="496170"/>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7494" y="496170"/>
            <a:ext cx="1200727" cy="1346200"/>
          </a:xfrm>
          <a:prstGeom prst="rect">
            <a:avLst/>
          </a:prstGeom>
          <a:noFill/>
          <a:ln>
            <a:noFill/>
          </a:ln>
        </p:spPr>
      </p:pic>
      <p:sp>
        <p:nvSpPr>
          <p:cNvPr id="6" name="Rectangle à coins arrondis 5"/>
          <p:cNvSpPr/>
          <p:nvPr/>
        </p:nvSpPr>
        <p:spPr>
          <a:xfrm>
            <a:off x="2087015" y="1923618"/>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4. Aspects financiers.</a:t>
            </a:r>
          </a:p>
          <a:p>
            <a:pPr marL="342900" indent="-342900" algn="ctr">
              <a:buAutoNum type="arabicPeriod"/>
            </a:pPr>
            <a:endParaRPr lang="fr-FR" b="1" dirty="0">
              <a:solidFill>
                <a:schemeClr val="bg1"/>
              </a:solidFill>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0" name="Rectangle à coins arrondis 9"/>
          <p:cNvSpPr/>
          <p:nvPr/>
        </p:nvSpPr>
        <p:spPr>
          <a:xfrm>
            <a:off x="4036291" y="2828479"/>
            <a:ext cx="3851564" cy="255847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Les arbitres </a:t>
            </a:r>
            <a:r>
              <a:rPr lang="fr-FR" b="1" u="sng" dirty="0">
                <a:solidFill>
                  <a:schemeClr val="bg1"/>
                </a:solidFill>
              </a:rPr>
              <a:t>officiels</a:t>
            </a:r>
            <a:r>
              <a:rPr lang="fr-FR" b="1" dirty="0">
                <a:solidFill>
                  <a:schemeClr val="bg1"/>
                </a:solidFill>
              </a:rPr>
              <a:t> sont directement payés par l’Association Sportive des écoles d’Ingénieurs.</a:t>
            </a:r>
          </a:p>
          <a:p>
            <a:pPr algn="ctr"/>
            <a:endParaRPr lang="fr-FR" b="1" dirty="0">
              <a:solidFill>
                <a:schemeClr val="bg1"/>
              </a:solidFill>
            </a:endParaRPr>
          </a:p>
          <a:p>
            <a:pPr algn="ctr"/>
            <a:r>
              <a:rPr lang="fr-FR" dirty="0">
                <a:solidFill>
                  <a:schemeClr val="bg1"/>
                </a:solidFill>
              </a:rPr>
              <a:t>=&gt; Equipe hôte : Remettre au coordonnateur fiche d’indemnités et RIB de l’arbitre. </a:t>
            </a:r>
          </a:p>
        </p:txBody>
      </p:sp>
      <p:sp>
        <p:nvSpPr>
          <p:cNvPr id="11" name="Rectangle à coins arrondis 10"/>
          <p:cNvSpPr/>
          <p:nvPr/>
        </p:nvSpPr>
        <p:spPr>
          <a:xfrm>
            <a:off x="8238836" y="2974397"/>
            <a:ext cx="3500581" cy="224810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Pour les équipes en déplacement</a:t>
            </a:r>
          </a:p>
          <a:p>
            <a:pPr algn="ctr"/>
            <a:endParaRPr lang="fr-FR" dirty="0">
              <a:solidFill>
                <a:schemeClr val="bg1"/>
              </a:solidFill>
            </a:endParaRPr>
          </a:p>
          <a:p>
            <a:pPr marL="285750" indent="-285750" algn="ctr">
              <a:buFont typeface="Symbol" panose="05050102010706020507" pitchFamily="18" charset="2"/>
              <a:buChar char="Þ"/>
            </a:pPr>
            <a:r>
              <a:rPr lang="fr-FR" dirty="0">
                <a:solidFill>
                  <a:schemeClr val="bg1"/>
                </a:solidFill>
              </a:rPr>
              <a:t>Retourner la fiche de demande d’indemnités de déplacement transmise par mail par le trésorier de l’ASEI.</a:t>
            </a:r>
          </a:p>
        </p:txBody>
      </p:sp>
      <p:sp>
        <p:nvSpPr>
          <p:cNvPr id="12" name="Rectangle à coins arrondis 11"/>
          <p:cNvSpPr/>
          <p:nvPr/>
        </p:nvSpPr>
        <p:spPr>
          <a:xfrm>
            <a:off x="482398" y="2733591"/>
            <a:ext cx="3209234" cy="255847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Frais d’inscription 100€</a:t>
            </a:r>
          </a:p>
          <a:p>
            <a:pPr algn="ctr"/>
            <a:endParaRPr lang="fr-FR" b="1" dirty="0">
              <a:solidFill>
                <a:schemeClr val="bg1"/>
              </a:solidFill>
            </a:endParaRPr>
          </a:p>
          <a:p>
            <a:pPr algn="ctr"/>
            <a:r>
              <a:rPr lang="fr-FR" dirty="0">
                <a:solidFill>
                  <a:schemeClr val="bg1"/>
                </a:solidFill>
              </a:rPr>
              <a:t>=&gt; Régler l’inscription par virement bancaire.</a:t>
            </a:r>
          </a:p>
          <a:p>
            <a:pPr algn="ctr"/>
            <a:endParaRPr lang="fr-FR" dirty="0">
              <a:solidFill>
                <a:schemeClr val="bg1"/>
              </a:solidFill>
            </a:endParaRPr>
          </a:p>
          <a:p>
            <a:pPr algn="ctr"/>
            <a:r>
              <a:rPr lang="fr-FR" dirty="0">
                <a:solidFill>
                  <a:schemeClr val="bg1"/>
                </a:solidFill>
              </a:rPr>
              <a:t>=&gt; Facture envoyée par le trésorier de l’ASEI.</a:t>
            </a:r>
          </a:p>
        </p:txBody>
      </p:sp>
      <p:sp>
        <p:nvSpPr>
          <p:cNvPr id="15"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77332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80" y="199192"/>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6400" y="220420"/>
            <a:ext cx="1200727" cy="1346200"/>
          </a:xfrm>
          <a:prstGeom prst="rect">
            <a:avLst/>
          </a:prstGeom>
          <a:noFill/>
          <a:ln>
            <a:noFill/>
          </a:ln>
        </p:spPr>
      </p:pic>
      <p:sp>
        <p:nvSpPr>
          <p:cNvPr id="6" name="Rectangle à coins arrondis 5"/>
          <p:cNvSpPr/>
          <p:nvPr/>
        </p:nvSpPr>
        <p:spPr>
          <a:xfrm>
            <a:off x="1108364" y="2332084"/>
            <a:ext cx="9984509" cy="3015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lnSpc>
                <a:spcPct val="107000"/>
              </a:lnSpc>
              <a:spcAft>
                <a:spcPts val="0"/>
              </a:spcAft>
            </a:pPr>
            <a:r>
              <a:rPr lang="fr-FR"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Composition Comité Organisation National</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fr-FR"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Coupe de France FFSU Futsal des Ecoles d’Ingénieurs</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Fédération Française du Sport Universitaire : </a:t>
            </a:r>
            <a:endParaRPr lang="fr-FR"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Philippe REBOT : Directeur National Adjoint.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Sirine IBRAHIM : Chargée de missions.</a:t>
            </a:r>
          </a:p>
          <a:p>
            <a:pPr marL="1143000" lvl="2" indent="-228600">
              <a:lnSpc>
                <a:spcPct val="107000"/>
              </a:lnSpc>
              <a:spcAft>
                <a:spcPts val="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Alain FLAVIGNY : Directeur Ligue Sport Universitaire Hauts-de-France, site Lille.</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spcAft>
                <a:spcPts val="0"/>
              </a:spcAft>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Association Sportive des Ecoles d’Ingénieurs : </a:t>
            </a:r>
            <a:endParaRPr lang="fr-FR"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Stéphane GERARD (ESIEE Paris), Président.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Stéphane GOUDRY (UT Troyes), commission sportive, coordonnateur Coupe de France Futsal EI et trésorier ASEI.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 MARTINEAU (Centrale Supelec), commission sportive et secrétaire ASEI.</a:t>
            </a:r>
          </a:p>
          <a:p>
            <a:pPr marL="1143000" lvl="2" indent="-228600">
              <a:lnSpc>
                <a:spcPct val="107000"/>
              </a:lnSpc>
              <a:spcAft>
                <a:spcPts val="800"/>
              </a:spcAft>
              <a:buFont typeface="Wingdings" panose="05000000000000000000" pitchFamily="2" charset="2"/>
              <a:buChar char=""/>
            </a:pP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Loic MONY (IMT Nantes) : commission sportive ASEI</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Rectangle à coins arrondis 10"/>
          <p:cNvSpPr/>
          <p:nvPr/>
        </p:nvSpPr>
        <p:spPr>
          <a:xfrm>
            <a:off x="2249775" y="1704009"/>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5. Comité d’organisation et contacts :</a:t>
            </a:r>
          </a:p>
          <a:p>
            <a:pPr marL="342900" indent="-342900" algn="ctr">
              <a:buAutoNum type="arabicPeriod"/>
            </a:pPr>
            <a:endParaRPr lang="fr-FR" b="1" dirty="0">
              <a:solidFill>
                <a:schemeClr val="bg1"/>
              </a:solidFill>
            </a:endParaRPr>
          </a:p>
        </p:txBody>
      </p:sp>
      <p:sp>
        <p:nvSpPr>
          <p:cNvPr id="13"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223556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92" y="236523"/>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963" y="236523"/>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Rectangle à coins arrondis 10"/>
          <p:cNvSpPr/>
          <p:nvPr/>
        </p:nvSpPr>
        <p:spPr>
          <a:xfrm>
            <a:off x="2174485" y="2036049"/>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5. Comité d’organisation et contacts :</a:t>
            </a:r>
          </a:p>
          <a:p>
            <a:pPr marL="342900" indent="-342900" algn="ctr">
              <a:buAutoNum type="arabicPeriod"/>
            </a:pPr>
            <a:endParaRPr lang="fr-FR" b="1" dirty="0">
              <a:solidFill>
                <a:schemeClr val="bg1"/>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2987351412"/>
              </p:ext>
            </p:extLst>
          </p:nvPr>
        </p:nvGraphicFramePr>
        <p:xfrm>
          <a:off x="646544" y="3057255"/>
          <a:ext cx="10307782" cy="2021840"/>
        </p:xfrm>
        <a:graphic>
          <a:graphicData uri="http://schemas.openxmlformats.org/drawingml/2006/table">
            <a:tbl>
              <a:tblPr firstRow="1" bandRow="1">
                <a:tableStyleId>{5C22544A-7EE6-4342-B048-85BDC9FD1C3A}</a:tableStyleId>
              </a:tblPr>
              <a:tblGrid>
                <a:gridCol w="5548482">
                  <a:extLst>
                    <a:ext uri="{9D8B030D-6E8A-4147-A177-3AD203B41FA5}">
                      <a16:colId xmlns:a16="http://schemas.microsoft.com/office/drawing/2014/main" val="3161289798"/>
                    </a:ext>
                  </a:extLst>
                </a:gridCol>
                <a:gridCol w="4759300">
                  <a:extLst>
                    <a:ext uri="{9D8B030D-6E8A-4147-A177-3AD203B41FA5}">
                      <a16:colId xmlns:a16="http://schemas.microsoft.com/office/drawing/2014/main" val="2966398086"/>
                    </a:ext>
                  </a:extLst>
                </a:gridCol>
              </a:tblGrid>
              <a:tr h="370840">
                <a:tc>
                  <a:txBody>
                    <a:bodyPr/>
                    <a:lstStyle/>
                    <a:p>
                      <a:r>
                        <a:rPr lang="fr-FR" dirty="0"/>
                        <a:t>A contacter en priorité</a:t>
                      </a:r>
                      <a:r>
                        <a:rPr lang="fr-FR" baseline="0" dirty="0"/>
                        <a:t> : </a:t>
                      </a:r>
                      <a:endParaRPr lang="fr-FR" dirty="0"/>
                    </a:p>
                  </a:txBody>
                  <a:tcPr/>
                </a:tc>
                <a:tc>
                  <a:txBody>
                    <a:bodyPr/>
                    <a:lstStyle/>
                    <a:p>
                      <a:r>
                        <a:rPr lang="fr-FR" dirty="0"/>
                        <a:t>Mails</a:t>
                      </a:r>
                    </a:p>
                  </a:txBody>
                  <a:tcPr/>
                </a:tc>
                <a:extLst>
                  <a:ext uri="{0D108BD9-81ED-4DB2-BD59-A6C34878D82A}">
                    <a16:rowId xmlns:a16="http://schemas.microsoft.com/office/drawing/2014/main" val="3260612165"/>
                  </a:ext>
                </a:extLst>
              </a:tr>
              <a:tr h="370840">
                <a:tc>
                  <a:txBody>
                    <a:bodyPr/>
                    <a:lstStyle/>
                    <a:p>
                      <a:pPr algn="ctr"/>
                      <a:r>
                        <a:rPr lang="fr-FR" dirty="0"/>
                        <a:t>Stéphane GOUDRY (référent ASEI/FFSU)</a:t>
                      </a:r>
                    </a:p>
                    <a:p>
                      <a:pPr algn="ctr"/>
                      <a:endParaRPr lang="fr-FR" dirty="0"/>
                    </a:p>
                  </a:txBody>
                  <a:tcPr/>
                </a:tc>
                <a:tc>
                  <a:txBody>
                    <a:bodyPr/>
                    <a:lstStyle/>
                    <a:p>
                      <a:pPr algn="ctr"/>
                      <a:r>
                        <a:rPr lang="fr-FR" dirty="0">
                          <a:hlinkClick r:id="rId7"/>
                        </a:rPr>
                        <a:t>Stephane.goudry@utt.fr</a:t>
                      </a:r>
                      <a:r>
                        <a:rPr lang="fr-FR" dirty="0"/>
                        <a:t> </a:t>
                      </a:r>
                    </a:p>
                  </a:txBody>
                  <a:tcPr/>
                </a:tc>
                <a:extLst>
                  <a:ext uri="{0D108BD9-81ED-4DB2-BD59-A6C34878D82A}">
                    <a16:rowId xmlns:a16="http://schemas.microsoft.com/office/drawing/2014/main" val="3527763612"/>
                  </a:ext>
                </a:extLst>
              </a:tr>
              <a:tr h="370840">
                <a:tc>
                  <a:txBody>
                    <a:bodyPr/>
                    <a:lstStyle/>
                    <a:p>
                      <a:pPr algn="ctr"/>
                      <a:r>
                        <a:rPr lang="fr-FR" dirty="0"/>
                        <a:t>Sirine IBRAHIM (référente FFSU)</a:t>
                      </a:r>
                    </a:p>
                    <a:p>
                      <a:pPr algn="ctr"/>
                      <a:endParaRPr lang="fr-FR" dirty="0"/>
                    </a:p>
                  </a:txBody>
                  <a:tcPr/>
                </a:tc>
                <a:tc>
                  <a:txBody>
                    <a:bodyPr/>
                    <a:lstStyle/>
                    <a:p>
                      <a:pPr algn="ctr"/>
                      <a:r>
                        <a:rPr lang="fr-FR" dirty="0"/>
                        <a:t>sibrahim@sport-u.com</a:t>
                      </a:r>
                    </a:p>
                  </a:txBody>
                  <a:tcPr/>
                </a:tc>
                <a:extLst>
                  <a:ext uri="{0D108BD9-81ED-4DB2-BD59-A6C34878D82A}">
                    <a16:rowId xmlns:a16="http://schemas.microsoft.com/office/drawing/2014/main" val="3547145735"/>
                  </a:ext>
                </a:extLst>
              </a:tr>
              <a:tr h="370840">
                <a:tc>
                  <a:txBody>
                    <a:bodyPr/>
                    <a:lstStyle/>
                    <a:p>
                      <a:pPr algn="ctr"/>
                      <a:r>
                        <a:rPr lang="fr-FR" dirty="0"/>
                        <a:t>Responsables</a:t>
                      </a:r>
                      <a:r>
                        <a:rPr lang="fr-FR" baseline="0" dirty="0"/>
                        <a:t> des équipes</a:t>
                      </a:r>
                      <a:endParaRPr lang="fr-FR" dirty="0"/>
                    </a:p>
                  </a:txBody>
                  <a:tcPr/>
                </a:tc>
                <a:tc>
                  <a:txBody>
                    <a:bodyPr/>
                    <a:lstStyle/>
                    <a:p>
                      <a:pPr algn="ctr"/>
                      <a:r>
                        <a:rPr lang="fr-FR" dirty="0"/>
                        <a:t>Cf doc annexe Listing des</a:t>
                      </a:r>
                      <a:r>
                        <a:rPr lang="fr-FR" baseline="0" dirty="0"/>
                        <a:t> équipes.</a:t>
                      </a:r>
                      <a:endParaRPr lang="fr-FR" dirty="0"/>
                    </a:p>
                  </a:txBody>
                  <a:tcPr/>
                </a:tc>
                <a:extLst>
                  <a:ext uri="{0D108BD9-81ED-4DB2-BD59-A6C34878D82A}">
                    <a16:rowId xmlns:a16="http://schemas.microsoft.com/office/drawing/2014/main" val="203935592"/>
                  </a:ext>
                </a:extLst>
              </a:tr>
            </a:tbl>
          </a:graphicData>
        </a:graphic>
      </p:graphicFrame>
      <p:sp>
        <p:nvSpPr>
          <p:cNvPr id="13"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234052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091" y="623297"/>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963" y="623297"/>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642"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398" y="2205085"/>
            <a:ext cx="1828009" cy="1673059"/>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3059" y="2201769"/>
            <a:ext cx="1822533" cy="1570181"/>
          </a:xfrm>
          <a:prstGeom prst="rect">
            <a:avLst/>
          </a:prstGeom>
        </p:spPr>
      </p:pic>
      <p:sp>
        <p:nvSpPr>
          <p:cNvPr id="15" name="Titre 1"/>
          <p:cNvSpPr txBox="1">
            <a:spLocks/>
          </p:cNvSpPr>
          <p:nvPr/>
        </p:nvSpPr>
        <p:spPr>
          <a:xfrm>
            <a:off x="1510866" y="218947"/>
            <a:ext cx="8930843" cy="105987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a:t>Coupe de France FUTSAL FFSU</a:t>
            </a:r>
            <a:br>
              <a:rPr lang="fr-FR" sz="3200" b="1" dirty="0"/>
            </a:br>
            <a:r>
              <a:rPr lang="fr-FR" sz="3200" b="1" dirty="0"/>
              <a:t>DES Ecoles d’ingénieurs 2024-2025</a:t>
            </a:r>
          </a:p>
        </p:txBody>
      </p:sp>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2028" y="4143538"/>
            <a:ext cx="1717427" cy="1288070"/>
          </a:xfrm>
          <a:prstGeom prst="rect">
            <a:avLst/>
          </a:prstGeom>
        </p:spPr>
      </p:pic>
      <p:pic>
        <p:nvPicPr>
          <p:cNvPr id="17" name="Imag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7617" y="4109178"/>
            <a:ext cx="1755655" cy="1316742"/>
          </a:xfrm>
          <a:prstGeom prst="rect">
            <a:avLst/>
          </a:prstGeom>
        </p:spPr>
      </p:pic>
      <p:pic>
        <p:nvPicPr>
          <p:cNvPr id="18" name="Imag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2190" y="4109178"/>
            <a:ext cx="1747399" cy="1310549"/>
          </a:xfrm>
          <a:prstGeom prst="rect">
            <a:avLst/>
          </a:prstGeom>
        </p:spPr>
      </p:pic>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16592" y="4128655"/>
            <a:ext cx="1721429" cy="1291072"/>
          </a:xfrm>
          <a:prstGeom prst="rect">
            <a:avLst/>
          </a:prstGeom>
        </p:spPr>
      </p:pic>
      <p:sp>
        <p:nvSpPr>
          <p:cNvPr id="20" name="Rectangle à coins arrondis 19"/>
          <p:cNvSpPr/>
          <p:nvPr/>
        </p:nvSpPr>
        <p:spPr>
          <a:xfrm>
            <a:off x="2909455" y="1732580"/>
            <a:ext cx="5754255" cy="198849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Bonne Coupe de France de Futsal à tous !!!</a:t>
            </a:r>
          </a:p>
          <a:p>
            <a:pPr algn="ctr"/>
            <a:endParaRPr lang="fr-FR" b="1" dirty="0">
              <a:solidFill>
                <a:schemeClr val="bg1"/>
              </a:solidFill>
            </a:endParaRPr>
          </a:p>
          <a:p>
            <a:pPr algn="ctr"/>
            <a:endParaRPr lang="fr-FR" b="1" dirty="0">
              <a:solidFill>
                <a:schemeClr val="bg1"/>
              </a:solidFill>
            </a:endParaRPr>
          </a:p>
          <a:p>
            <a:pPr algn="ctr"/>
            <a:r>
              <a:rPr lang="fr-FR" b="1" dirty="0">
                <a:solidFill>
                  <a:schemeClr val="bg1"/>
                </a:solidFill>
              </a:rPr>
              <a:t>Le comité d’organisation</a:t>
            </a:r>
          </a:p>
          <a:p>
            <a:pPr marL="342900" indent="-342900" algn="ctr">
              <a:buAutoNum type="arabicPeriod"/>
            </a:pPr>
            <a:endParaRPr lang="fr-FR" b="1" dirty="0">
              <a:solidFill>
                <a:schemeClr val="bg1"/>
              </a:solidFill>
            </a:endParaRPr>
          </a:p>
        </p:txBody>
      </p:sp>
    </p:spTree>
    <p:extLst>
      <p:ext uri="{BB962C8B-B14F-4D97-AF65-F5344CB8AC3E}">
        <p14:creationId xmlns:p14="http://schemas.microsoft.com/office/powerpoint/2010/main" val="35397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80" y="648502"/>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272" y="648502"/>
            <a:ext cx="1200727" cy="1346200"/>
          </a:xfrm>
          <a:prstGeom prst="rect">
            <a:avLst/>
          </a:prstGeom>
          <a:noFill/>
          <a:ln>
            <a:noFill/>
          </a:ln>
        </p:spPr>
      </p:pic>
      <p:sp>
        <p:nvSpPr>
          <p:cNvPr id="6" name="Rectangle à coins arrondis 5"/>
          <p:cNvSpPr/>
          <p:nvPr/>
        </p:nvSpPr>
        <p:spPr>
          <a:xfrm>
            <a:off x="2067356" y="2115381"/>
            <a:ext cx="7568480" cy="52647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fr-FR" b="1" dirty="0">
                <a:solidFill>
                  <a:schemeClr val="bg1"/>
                </a:solidFill>
              </a:rPr>
              <a:t>Règlements et Valeurs</a:t>
            </a: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2" name="Rectangle à coins arrondis 11"/>
          <p:cNvSpPr/>
          <p:nvPr/>
        </p:nvSpPr>
        <p:spPr>
          <a:xfrm>
            <a:off x="713307" y="2833413"/>
            <a:ext cx="10656657" cy="26643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3" name="Rectangle 3"/>
          <p:cNvSpPr>
            <a:spLocks noChangeArrowheads="1"/>
          </p:cNvSpPr>
          <p:nvPr/>
        </p:nvSpPr>
        <p:spPr bwMode="auto">
          <a:xfrm rot="10800000" flipV="1">
            <a:off x="992939" y="2930788"/>
            <a:ext cx="10210769" cy="2462213"/>
          </a:xfrm>
          <a:prstGeom prst="rect">
            <a:avLst/>
          </a:prstGeom>
          <a:solidFill>
            <a:schemeClr val="bg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chemeClr val="bg1"/>
                </a:solidFill>
                <a:effectLst/>
                <a:latin typeface="Arial" panose="020B0604020202020204" pitchFamily="34" charset="0"/>
              </a:rPr>
              <a:t>- Nous insistons sur le respect de la Charte du Sport Universitaire à laquelle vous </a:t>
            </a:r>
            <a:r>
              <a:rPr lang="fr-FR" altLang="fr-FR" sz="1400" i="1" dirty="0">
                <a:solidFill>
                  <a:schemeClr val="bg1"/>
                </a:solidFill>
                <a:latin typeface="Arial" panose="020B0604020202020204" pitchFamily="34" charset="0"/>
              </a:rPr>
              <a:t>devez vous conformer lors de </a:t>
            </a:r>
            <a:r>
              <a:rPr kumimoji="0" lang="fr-FR" altLang="fr-FR" sz="1400" b="0" i="1" u="none" strike="noStrike" cap="none" normalizeH="0" baseline="0" dirty="0">
                <a:ln>
                  <a:noFill/>
                </a:ln>
                <a:solidFill>
                  <a:schemeClr val="bg1"/>
                </a:solidFill>
                <a:effectLst/>
                <a:latin typeface="Arial" panose="020B0604020202020204" pitchFamily="34" charset="0"/>
              </a:rPr>
              <a:t>toutes les compétitions FFSU dont la coupe de France FFSU </a:t>
            </a:r>
            <a:r>
              <a:rPr lang="fr-FR" altLang="fr-FR" sz="1400" i="1" dirty="0">
                <a:solidFill>
                  <a:schemeClr val="bg1"/>
                </a:solidFill>
                <a:latin typeface="Arial" panose="020B0604020202020204" pitchFamily="34" charset="0"/>
              </a:rPr>
              <a:t>des Ecoles d’Ingénieurs </a:t>
            </a:r>
            <a:r>
              <a:rPr kumimoji="0" lang="fr-FR" altLang="fr-FR" sz="1400" b="0" i="1" u="none" strike="noStrike" cap="none" normalizeH="0" baseline="0" dirty="0">
                <a:ln>
                  <a:noFill/>
                </a:ln>
                <a:solidFill>
                  <a:schemeClr val="bg1"/>
                </a:solidFill>
                <a:effectLst/>
                <a:latin typeface="Arial" panose="020B0604020202020204" pitchFamily="34" charset="0"/>
              </a:rPr>
              <a:t>de futsal.</a:t>
            </a:r>
            <a:br>
              <a:rPr kumimoji="0" lang="fr-FR" altLang="fr-FR" sz="1400" b="0" i="1" u="none" strike="noStrike" cap="none" normalizeH="0" baseline="0" dirty="0">
                <a:ln>
                  <a:noFill/>
                </a:ln>
                <a:solidFill>
                  <a:schemeClr val="bg1"/>
                </a:solidFill>
                <a:effectLst/>
                <a:latin typeface="Arial" panose="020B0604020202020204" pitchFamily="34" charset="0"/>
              </a:rPr>
            </a:br>
            <a:r>
              <a:rPr kumimoji="0" lang="fr-FR" altLang="fr-FR" sz="1400" b="0" i="1" u="none" strike="noStrike" cap="none" normalizeH="0" baseline="0" dirty="0">
                <a:ln>
                  <a:noFill/>
                </a:ln>
                <a:solidFill>
                  <a:schemeClr val="bg1"/>
                </a:solidFill>
                <a:effectLst/>
                <a:latin typeface="Arial" panose="020B0604020202020204" pitchFamily="34" charset="0"/>
              </a:rPr>
              <a:t>- N'oubliez pas de bien être à jour de vos licences FFSU. A chaque match, règlement FFSU, présentation</a:t>
            </a:r>
            <a:r>
              <a:rPr kumimoji="0" lang="fr-FR" altLang="fr-FR" sz="1400" b="0" i="1" u="none" strike="noStrike" cap="none" normalizeH="0" dirty="0">
                <a:ln>
                  <a:noFill/>
                </a:ln>
                <a:solidFill>
                  <a:schemeClr val="bg1"/>
                </a:solidFill>
                <a:effectLst/>
                <a:latin typeface="Arial" panose="020B0604020202020204" pitchFamily="34" charset="0"/>
              </a:rPr>
              <a:t> </a:t>
            </a:r>
            <a:r>
              <a:rPr kumimoji="0" lang="fr-FR" altLang="fr-FR" sz="1400" b="0" i="1" u="none" strike="noStrike" cap="none" normalizeH="0" baseline="0" dirty="0">
                <a:ln>
                  <a:noFill/>
                </a:ln>
                <a:solidFill>
                  <a:schemeClr val="bg1"/>
                </a:solidFill>
                <a:effectLst/>
                <a:latin typeface="Arial" panose="020B0604020202020204" pitchFamily="34" charset="0"/>
              </a:rPr>
              <a:t>de sa licence FFSU et de sa carte étudiant. Règlement FFSU Futsal joint</a:t>
            </a:r>
            <a:r>
              <a:rPr kumimoji="0" lang="fr-FR" altLang="fr-FR" sz="1400" b="0" i="1" u="none" strike="noStrike" cap="none" normalizeH="0" dirty="0">
                <a:ln>
                  <a:noFill/>
                </a:ln>
                <a:solidFill>
                  <a:schemeClr val="bg1"/>
                </a:solidFill>
                <a:effectLst/>
                <a:latin typeface="Arial" panose="020B0604020202020204" pitchFamily="34" charset="0"/>
              </a:rPr>
              <a:t> en annexe.</a:t>
            </a:r>
            <a:br>
              <a:rPr kumimoji="0" lang="fr-FR" altLang="fr-FR" sz="1400" b="0" i="1" u="none" strike="noStrike" cap="none" normalizeH="0" baseline="0" dirty="0">
                <a:ln>
                  <a:noFill/>
                </a:ln>
                <a:solidFill>
                  <a:schemeClr val="bg1"/>
                </a:solidFill>
                <a:effectLst/>
                <a:latin typeface="Arial" panose="020B0604020202020204" pitchFamily="34" charset="0"/>
              </a:rPr>
            </a:br>
            <a:r>
              <a:rPr kumimoji="0" lang="fr-FR" altLang="fr-FR" sz="1400" b="0" i="1" u="none" strike="noStrike" cap="none" normalizeH="0" baseline="0" dirty="0">
                <a:ln>
                  <a:noFill/>
                </a:ln>
                <a:solidFill>
                  <a:schemeClr val="bg1"/>
                </a:solidFill>
                <a:effectLst/>
                <a:latin typeface="Arial" panose="020B0604020202020204" pitchFamily="34" charset="0"/>
              </a:rPr>
              <a:t>- Chaque équipe participe à la bonne organisation de chaque tournoi. Soutien pour les tables de marque et assistant arbitrage.</a:t>
            </a:r>
            <a:br>
              <a:rPr kumimoji="0" lang="fr-FR" altLang="fr-FR" sz="1400" b="0" i="1" u="none" strike="noStrike" cap="none" normalizeH="0" baseline="0" dirty="0">
                <a:ln>
                  <a:noFill/>
                </a:ln>
                <a:solidFill>
                  <a:schemeClr val="bg1"/>
                </a:solidFill>
                <a:effectLst/>
                <a:latin typeface="Arial" panose="020B0604020202020204" pitchFamily="34" charset="0"/>
              </a:rPr>
            </a:br>
            <a:r>
              <a:rPr kumimoji="0" lang="fr-FR" altLang="fr-FR" sz="1400" b="0" i="1" u="none" strike="noStrike" cap="none" normalizeH="0" baseline="0" dirty="0">
                <a:ln>
                  <a:noFill/>
                </a:ln>
                <a:solidFill>
                  <a:schemeClr val="bg1"/>
                </a:solidFill>
                <a:effectLst/>
                <a:latin typeface="Arial" panose="020B0604020202020204" pitchFamily="34" charset="0"/>
              </a:rPr>
              <a:t>- Tenue officielle de futsal (maillots numérotés et protège tibias)</a:t>
            </a:r>
            <a:br>
              <a:rPr kumimoji="0" lang="fr-FR" altLang="fr-FR" sz="1400" b="0" i="1" u="none" strike="noStrike" cap="none" normalizeH="0" baseline="0" dirty="0">
                <a:ln>
                  <a:noFill/>
                </a:ln>
                <a:solidFill>
                  <a:schemeClr val="bg1"/>
                </a:solidFill>
                <a:effectLst/>
                <a:latin typeface="Arial" panose="020B0604020202020204" pitchFamily="34" charset="0"/>
              </a:rPr>
            </a:br>
            <a:r>
              <a:rPr kumimoji="0" lang="fr-FR" altLang="fr-FR" sz="1400" b="0" i="1" u="none" strike="noStrike" cap="none" normalizeH="0" baseline="0" dirty="0">
                <a:ln>
                  <a:noFill/>
                </a:ln>
                <a:solidFill>
                  <a:schemeClr val="bg1"/>
                </a:solidFill>
                <a:effectLst/>
                <a:latin typeface="Arial" panose="020B0604020202020204" pitchFamily="34" charset="0"/>
              </a:rPr>
              <a:t>- Respectez les installations, les équipes et tous les acteurs et bien sur nos arbitres (bon cela va de soi, on ne devrait même pas le rappeler  </a:t>
            </a:r>
            <a:r>
              <a:rPr kumimoji="0" lang="fr-FR" altLang="fr-FR" sz="1400" b="0" i="1" u="none" strike="noStrike" cap="none" normalizeH="0" baseline="0" dirty="0">
                <a:ln>
                  <a:noFill/>
                </a:ln>
                <a:solidFill>
                  <a:schemeClr val="bg1"/>
                </a:solidFill>
                <a:effectLst/>
                <a:latin typeface="Arial" panose="020B0604020202020204" pitchFamily="34" charset="0"/>
                <a:sym typeface="Wingdings" panose="05000000000000000000" pitchFamily="2" charset="2"/>
              </a:rPr>
              <a:t></a:t>
            </a:r>
            <a:r>
              <a:rPr kumimoji="0" lang="fr-FR" altLang="fr-FR" sz="1400" b="0" i="1"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i="1" dirty="0">
              <a:solidFill>
                <a:schemeClr val="bg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chemeClr val="bg1"/>
                </a:solidFill>
                <a:effectLst/>
                <a:latin typeface="Arial" panose="020B0604020202020204" pitchFamily="34" charset="0"/>
              </a:rPr>
              <a:t>Nous attendon</a:t>
            </a:r>
            <a:r>
              <a:rPr lang="fr-FR" altLang="fr-FR" sz="1400" i="1" dirty="0">
                <a:solidFill>
                  <a:schemeClr val="bg1"/>
                </a:solidFill>
                <a:latin typeface="Arial" panose="020B0604020202020204" pitchFamily="34" charset="0"/>
              </a:rPr>
              <a:t>s un état d’esprit irréprochable pendant toute la durée de la compétition.</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chemeClr val="bg1"/>
                </a:solidFill>
                <a:effectLst/>
                <a:latin typeface="Arial" panose="020B0604020202020204" pitchFamily="34" charset="0"/>
              </a:rPr>
              <a:t>Le</a:t>
            </a:r>
            <a:r>
              <a:rPr kumimoji="0" lang="fr-FR" altLang="fr-FR" sz="1400" b="0" i="1" u="none" strike="noStrike" cap="none" normalizeH="0" dirty="0">
                <a:ln>
                  <a:noFill/>
                </a:ln>
                <a:solidFill>
                  <a:schemeClr val="bg1"/>
                </a:solidFill>
                <a:effectLst/>
                <a:latin typeface="Arial" panose="020B0604020202020204" pitchFamily="34" charset="0"/>
              </a:rPr>
              <a:t> Comité d’Organisation FFSU-ASEI.</a:t>
            </a:r>
            <a:endParaRPr kumimoji="0" lang="fr-FR" altLang="fr-FR" sz="1400" b="0" i="1" u="none" strike="noStrike" cap="none" normalizeH="0" baseline="0" dirty="0">
              <a:ln>
                <a:noFill/>
              </a:ln>
              <a:solidFill>
                <a:schemeClr val="bg1"/>
              </a:solidFill>
              <a:effectLst/>
              <a:latin typeface="Arial" panose="020B0604020202020204" pitchFamily="34" charset="0"/>
            </a:endParaRPr>
          </a:p>
        </p:txBody>
      </p:sp>
      <p:sp>
        <p:nvSpPr>
          <p:cNvPr id="14" name="AutoShape 4" descr="blob:https://zimbra.utt.fr/bd07b9bc-ee46-4cb0-a356-303dded4115d"/>
          <p:cNvSpPr>
            <a:spLocks noChangeAspect="1" noChangeArrowheads="1"/>
          </p:cNvSpPr>
          <p:nvPr/>
        </p:nvSpPr>
        <p:spPr bwMode="auto">
          <a:xfrm>
            <a:off x="10012218" y="11692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 name="Titre 1"/>
          <p:cNvSpPr>
            <a:spLocks noGrp="1"/>
          </p:cNvSpPr>
          <p:nvPr>
            <p:ph type="ctrTitle"/>
          </p:nvPr>
        </p:nvSpPr>
        <p:spPr>
          <a:xfrm>
            <a:off x="1446211" y="514929"/>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44419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062" y="5743563"/>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514" y="337785"/>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4499" y="337785"/>
            <a:ext cx="1200727" cy="1346200"/>
          </a:xfrm>
          <a:prstGeom prst="rect">
            <a:avLst/>
          </a:prstGeom>
          <a:noFill/>
          <a:ln>
            <a:noFill/>
          </a:ln>
        </p:spPr>
      </p:pic>
      <p:sp>
        <p:nvSpPr>
          <p:cNvPr id="6" name="Rectangle à coins arrondis 5"/>
          <p:cNvSpPr/>
          <p:nvPr/>
        </p:nvSpPr>
        <p:spPr>
          <a:xfrm>
            <a:off x="2147813" y="1476568"/>
            <a:ext cx="7568480" cy="73955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 Organisation Sportive.</a:t>
            </a:r>
          </a:p>
          <a:p>
            <a:pPr algn="ctr"/>
            <a:r>
              <a:rPr lang="fr-FR" b="1" dirty="0">
                <a:solidFill>
                  <a:schemeClr val="bg1"/>
                </a:solidFill>
              </a:rPr>
              <a:t>Formule et calendrier</a:t>
            </a: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693" y="580002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713348"/>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2200" y="5717475"/>
            <a:ext cx="1112520" cy="939800"/>
          </a:xfrm>
          <a:prstGeom prst="rect">
            <a:avLst/>
          </a:prstGeom>
          <a:noFill/>
          <a:ln>
            <a:noFill/>
          </a:ln>
        </p:spPr>
      </p:pic>
      <p:sp>
        <p:nvSpPr>
          <p:cNvPr id="10" name="Rectangle à coins arrondis 9"/>
          <p:cNvSpPr/>
          <p:nvPr/>
        </p:nvSpPr>
        <p:spPr>
          <a:xfrm>
            <a:off x="92364" y="2376508"/>
            <a:ext cx="12007272" cy="319789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b="1" dirty="0">
                <a:solidFill>
                  <a:schemeClr val="bg1"/>
                </a:solidFill>
              </a:rPr>
              <a:t>1</a:t>
            </a:r>
            <a:r>
              <a:rPr lang="fr-FR" b="1" baseline="30000" dirty="0">
                <a:solidFill>
                  <a:schemeClr val="bg1"/>
                </a:solidFill>
              </a:rPr>
              <a:t>er</a:t>
            </a:r>
            <a:r>
              <a:rPr lang="fr-FR" b="1" dirty="0">
                <a:solidFill>
                  <a:schemeClr val="bg1"/>
                </a:solidFill>
              </a:rPr>
              <a:t> tour </a:t>
            </a:r>
            <a:r>
              <a:rPr lang="fr-FR" dirty="0">
                <a:solidFill>
                  <a:schemeClr val="bg1"/>
                </a:solidFill>
              </a:rPr>
              <a:t>: Tournois à caler entre fin novembre et dernière semaine de février (dernier repli possible le jeudi 6 mars 2025 en fonction contraintes examens/vacances/intersemestre).</a:t>
            </a:r>
          </a:p>
          <a:p>
            <a:pPr marL="285750" indent="-285750">
              <a:buFontTx/>
              <a:buChar char="-"/>
            </a:pPr>
            <a:endParaRPr lang="fr-FR" dirty="0">
              <a:solidFill>
                <a:schemeClr val="bg1"/>
              </a:solidFill>
            </a:endParaRPr>
          </a:p>
          <a:p>
            <a:pPr marL="285750" indent="-285750">
              <a:buFontTx/>
              <a:buChar char="-"/>
            </a:pPr>
            <a:r>
              <a:rPr lang="fr-FR" b="1" dirty="0">
                <a:solidFill>
                  <a:schemeClr val="bg1"/>
                </a:solidFill>
              </a:rPr>
              <a:t>2</a:t>
            </a:r>
            <a:r>
              <a:rPr lang="fr-FR" b="1" baseline="30000" dirty="0">
                <a:solidFill>
                  <a:schemeClr val="bg1"/>
                </a:solidFill>
              </a:rPr>
              <a:t>ème</a:t>
            </a:r>
            <a:r>
              <a:rPr lang="fr-FR" b="1" dirty="0">
                <a:solidFill>
                  <a:schemeClr val="bg1"/>
                </a:solidFill>
              </a:rPr>
              <a:t> tour</a:t>
            </a:r>
            <a:r>
              <a:rPr lang="fr-FR" dirty="0">
                <a:solidFill>
                  <a:schemeClr val="bg1"/>
                </a:solidFill>
              </a:rPr>
              <a:t>: 15 équipes – 5 triangulaires. A jouer avant le 3 mai 2025</a:t>
            </a:r>
          </a:p>
          <a:p>
            <a:endParaRPr lang="fr-FR" dirty="0">
              <a:solidFill>
                <a:schemeClr val="bg1"/>
              </a:solidFill>
            </a:endParaRPr>
          </a:p>
          <a:p>
            <a:pPr marL="285750" indent="-285750">
              <a:buFontTx/>
              <a:buChar char="-"/>
            </a:pPr>
            <a:r>
              <a:rPr lang="fr-FR" dirty="0">
                <a:solidFill>
                  <a:schemeClr val="bg1"/>
                </a:solidFill>
              </a:rPr>
              <a:t>Dates, horaires et jours au choix en fonction des disponibilités des équipes et des installations sportives avec accord de principe de la ligue régionale FFSU. Les équipes se mettent d’accord en fonction des propositions de l’équipe hôte, le cas contraire le comité d’organisation fixe la date en fonction des disponibilités des installations sportives.</a:t>
            </a:r>
          </a:p>
          <a:p>
            <a:endParaRPr lang="fr-FR" b="1" dirty="0">
              <a:solidFill>
                <a:schemeClr val="bg1"/>
              </a:solidFill>
            </a:endParaRPr>
          </a:p>
          <a:p>
            <a:pPr marL="285750" indent="-285750">
              <a:buFontTx/>
              <a:buChar char="-"/>
            </a:pPr>
            <a:r>
              <a:rPr lang="fr-FR" b="1" dirty="0">
                <a:solidFill>
                  <a:schemeClr val="bg1"/>
                </a:solidFill>
              </a:rPr>
              <a:t>Phase finale </a:t>
            </a:r>
            <a:r>
              <a:rPr lang="fr-FR" dirty="0">
                <a:solidFill>
                  <a:schemeClr val="bg1"/>
                </a:solidFill>
              </a:rPr>
              <a:t>à Polytech Lille 17 et 18 mai 2025. Le vainqueur 2025 accueille l’édition 2026.</a:t>
            </a:r>
          </a:p>
        </p:txBody>
      </p:sp>
      <p:sp>
        <p:nvSpPr>
          <p:cNvPr id="13"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21189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92" y="236523"/>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018" y="292942"/>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Rectangle à coins arrondis 10"/>
          <p:cNvSpPr/>
          <p:nvPr/>
        </p:nvSpPr>
        <p:spPr>
          <a:xfrm>
            <a:off x="2196241" y="1500970"/>
            <a:ext cx="7568480" cy="6859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 Organisation Sportive.</a:t>
            </a:r>
          </a:p>
          <a:p>
            <a:pPr algn="ctr"/>
            <a:r>
              <a:rPr lang="fr-FR" dirty="0">
                <a:solidFill>
                  <a:schemeClr val="bg1"/>
                </a:solidFill>
              </a:rPr>
              <a:t>Format et durée des rencontres du 1er tour :</a:t>
            </a:r>
            <a:endParaRPr lang="fr-FR" b="1" dirty="0">
              <a:solidFill>
                <a:schemeClr val="bg1"/>
              </a:solidFill>
            </a:endParaRPr>
          </a:p>
        </p:txBody>
      </p:sp>
      <p:sp>
        <p:nvSpPr>
          <p:cNvPr id="13" name="Rectangle à coins arrondis 12"/>
          <p:cNvSpPr/>
          <p:nvPr/>
        </p:nvSpPr>
        <p:spPr>
          <a:xfrm>
            <a:off x="157019" y="2237988"/>
            <a:ext cx="5661890" cy="323418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30 équipes au 1</a:t>
            </a:r>
            <a:r>
              <a:rPr lang="fr-FR" b="1" baseline="30000" dirty="0">
                <a:solidFill>
                  <a:schemeClr val="bg1"/>
                </a:solidFill>
              </a:rPr>
              <a:t>er</a:t>
            </a:r>
            <a:r>
              <a:rPr lang="fr-FR" b="1" dirty="0">
                <a:solidFill>
                  <a:schemeClr val="bg1"/>
                </a:solidFill>
              </a:rPr>
              <a:t> tour – 9 poules</a:t>
            </a:r>
          </a:p>
          <a:p>
            <a:pPr algn="ctr"/>
            <a:r>
              <a:rPr lang="fr-FR" dirty="0">
                <a:solidFill>
                  <a:schemeClr val="bg1"/>
                </a:solidFill>
              </a:rPr>
              <a:t>3 poules de 4 et 6 poules de 3</a:t>
            </a:r>
          </a:p>
          <a:p>
            <a:pPr algn="ctr"/>
            <a:r>
              <a:rPr lang="fr-FR" dirty="0">
                <a:solidFill>
                  <a:schemeClr val="bg1"/>
                </a:solidFill>
              </a:rPr>
              <a:t>Toutes les équipes de la même poule se rencontrent.</a:t>
            </a:r>
          </a:p>
          <a:p>
            <a:pPr algn="ctr"/>
            <a:endParaRPr lang="fr-FR" dirty="0">
              <a:solidFill>
                <a:schemeClr val="bg1"/>
              </a:solidFill>
            </a:endParaRPr>
          </a:p>
          <a:p>
            <a:pPr algn="ctr"/>
            <a:r>
              <a:rPr lang="fr-FR" dirty="0">
                <a:solidFill>
                  <a:schemeClr val="bg1"/>
                </a:solidFill>
              </a:rPr>
              <a:t>Poules de 4 : Les deux premiers sont qualifiés.</a:t>
            </a:r>
          </a:p>
          <a:p>
            <a:pPr algn="ctr"/>
            <a:r>
              <a:rPr lang="fr-FR" dirty="0">
                <a:solidFill>
                  <a:schemeClr val="bg1"/>
                </a:solidFill>
              </a:rPr>
              <a:t>Poules de 3 : Les premier sont qualifiés ainsi que les 3 meilleurs deuxième.</a:t>
            </a:r>
            <a:endParaRPr lang="fr-FR" baseline="30000" dirty="0">
              <a:solidFill>
                <a:schemeClr val="bg1"/>
              </a:solidFill>
            </a:endParaRPr>
          </a:p>
          <a:p>
            <a:pPr algn="ctr"/>
            <a:endParaRPr lang="fr-FR" dirty="0">
              <a:solidFill>
                <a:schemeClr val="bg1"/>
              </a:solidFill>
            </a:endParaRPr>
          </a:p>
          <a:p>
            <a:pPr algn="ctr"/>
            <a:r>
              <a:rPr lang="fr-FR" dirty="0">
                <a:solidFill>
                  <a:schemeClr val="bg1"/>
                </a:solidFill>
              </a:rPr>
              <a:t>Classement et critères :</a:t>
            </a:r>
          </a:p>
          <a:p>
            <a:pPr algn="ctr"/>
            <a:r>
              <a:rPr lang="fr-FR" dirty="0">
                <a:solidFill>
                  <a:schemeClr val="bg1"/>
                </a:solidFill>
              </a:rPr>
              <a:t>Cf Annexe règlement FFSU Futsal</a:t>
            </a:r>
          </a:p>
        </p:txBody>
      </p:sp>
      <p:graphicFrame>
        <p:nvGraphicFramePr>
          <p:cNvPr id="15" name="Tableau 14"/>
          <p:cNvGraphicFramePr>
            <a:graphicFrameLocks noGrp="1"/>
          </p:cNvGraphicFramePr>
          <p:nvPr>
            <p:extLst>
              <p:ext uri="{D42A27DB-BD31-4B8C-83A1-F6EECF244321}">
                <p14:modId xmlns:p14="http://schemas.microsoft.com/office/powerpoint/2010/main" val="4279465096"/>
              </p:ext>
            </p:extLst>
          </p:nvPr>
        </p:nvGraphicFramePr>
        <p:xfrm>
          <a:off x="5932053" y="2656509"/>
          <a:ext cx="6127694" cy="2286000"/>
        </p:xfrm>
        <a:graphic>
          <a:graphicData uri="http://schemas.openxmlformats.org/drawingml/2006/table">
            <a:tbl>
              <a:tblPr firstRow="1" bandRow="1">
                <a:tableStyleId>{5C22544A-7EE6-4342-B048-85BDC9FD1C3A}</a:tableStyleId>
              </a:tblPr>
              <a:tblGrid>
                <a:gridCol w="1835375">
                  <a:extLst>
                    <a:ext uri="{9D8B030D-6E8A-4147-A177-3AD203B41FA5}">
                      <a16:colId xmlns:a16="http://schemas.microsoft.com/office/drawing/2014/main" val="372036919"/>
                    </a:ext>
                  </a:extLst>
                </a:gridCol>
                <a:gridCol w="1382865">
                  <a:extLst>
                    <a:ext uri="{9D8B030D-6E8A-4147-A177-3AD203B41FA5}">
                      <a16:colId xmlns:a16="http://schemas.microsoft.com/office/drawing/2014/main" val="1420741944"/>
                    </a:ext>
                  </a:extLst>
                </a:gridCol>
                <a:gridCol w="2909454">
                  <a:extLst>
                    <a:ext uri="{9D8B030D-6E8A-4147-A177-3AD203B41FA5}">
                      <a16:colId xmlns:a16="http://schemas.microsoft.com/office/drawing/2014/main" val="3462107818"/>
                    </a:ext>
                  </a:extLst>
                </a:gridCol>
              </a:tblGrid>
              <a:tr h="350112">
                <a:tc>
                  <a:txBody>
                    <a:bodyPr/>
                    <a:lstStyle/>
                    <a:p>
                      <a:pPr algn="ctr"/>
                      <a:r>
                        <a:rPr lang="fr-FR" dirty="0"/>
                        <a:t>Nb équipes par poule</a:t>
                      </a:r>
                    </a:p>
                  </a:txBody>
                  <a:tcPr/>
                </a:tc>
                <a:tc>
                  <a:txBody>
                    <a:bodyPr/>
                    <a:lstStyle/>
                    <a:p>
                      <a:pPr algn="ctr"/>
                      <a:r>
                        <a:rPr lang="fr-FR" dirty="0"/>
                        <a:t>Durée des matchs</a:t>
                      </a:r>
                    </a:p>
                  </a:txBody>
                  <a:tcPr/>
                </a:tc>
                <a:tc>
                  <a:txBody>
                    <a:bodyPr/>
                    <a:lstStyle/>
                    <a:p>
                      <a:pPr algn="ctr"/>
                      <a:r>
                        <a:rPr lang="fr-FR" dirty="0"/>
                        <a:t>Règles des fautes cumulées (par mi-temps)</a:t>
                      </a:r>
                    </a:p>
                  </a:txBody>
                  <a:tcPr/>
                </a:tc>
                <a:extLst>
                  <a:ext uri="{0D108BD9-81ED-4DB2-BD59-A6C34878D82A}">
                    <a16:rowId xmlns:a16="http://schemas.microsoft.com/office/drawing/2014/main" val="405949065"/>
                  </a:ext>
                </a:extLst>
              </a:tr>
              <a:tr h="350112">
                <a:tc>
                  <a:txBody>
                    <a:bodyPr/>
                    <a:lstStyle/>
                    <a:p>
                      <a:r>
                        <a:rPr lang="fr-FR" dirty="0"/>
                        <a:t>Poule</a:t>
                      </a:r>
                      <a:r>
                        <a:rPr lang="fr-FR" baseline="0" dirty="0"/>
                        <a:t> de 4</a:t>
                      </a:r>
                      <a:endParaRPr lang="fr-FR" dirty="0"/>
                    </a:p>
                  </a:txBody>
                  <a:tcPr/>
                </a:tc>
                <a:tc>
                  <a:txBody>
                    <a:bodyPr/>
                    <a:lstStyle/>
                    <a:p>
                      <a:r>
                        <a:rPr lang="fr-FR" dirty="0"/>
                        <a:t>1x20min</a:t>
                      </a:r>
                    </a:p>
                  </a:txBody>
                  <a:tcPr/>
                </a:tc>
                <a:tc>
                  <a:txBody>
                    <a:bodyPr/>
                    <a:lstStyle/>
                    <a:p>
                      <a:r>
                        <a:rPr lang="fr-FR" dirty="0"/>
                        <a:t>Coup franc à la 5</a:t>
                      </a:r>
                      <a:r>
                        <a:rPr lang="fr-FR" baseline="30000" dirty="0"/>
                        <a:t>ème</a:t>
                      </a:r>
                      <a:endParaRPr lang="fr-FR" dirty="0"/>
                    </a:p>
                  </a:txBody>
                  <a:tcPr/>
                </a:tc>
                <a:extLst>
                  <a:ext uri="{0D108BD9-81ED-4DB2-BD59-A6C34878D82A}">
                    <a16:rowId xmlns:a16="http://schemas.microsoft.com/office/drawing/2014/main" val="242001641"/>
                  </a:ext>
                </a:extLst>
              </a:tr>
              <a:tr h="350112">
                <a:tc>
                  <a:txBody>
                    <a:bodyPr/>
                    <a:lstStyle/>
                    <a:p>
                      <a:r>
                        <a:rPr lang="fr-FR" dirty="0"/>
                        <a:t>Poule de 3</a:t>
                      </a:r>
                    </a:p>
                  </a:txBody>
                  <a:tcPr/>
                </a:tc>
                <a:tc>
                  <a:txBody>
                    <a:bodyPr/>
                    <a:lstStyle/>
                    <a:p>
                      <a:r>
                        <a:rPr lang="fr-FR" dirty="0"/>
                        <a:t>2x15min</a:t>
                      </a:r>
                    </a:p>
                  </a:txBody>
                  <a:tcPr/>
                </a:tc>
                <a:tc>
                  <a:txBody>
                    <a:bodyPr/>
                    <a:lstStyle/>
                    <a:p>
                      <a:r>
                        <a:rPr lang="fr-FR" dirty="0"/>
                        <a:t>Coup franc à la 4</a:t>
                      </a:r>
                      <a:r>
                        <a:rPr lang="fr-FR" baseline="30000" dirty="0"/>
                        <a:t>ème</a:t>
                      </a:r>
                      <a:r>
                        <a:rPr lang="fr-FR" dirty="0"/>
                        <a:t> </a:t>
                      </a:r>
                    </a:p>
                  </a:txBody>
                  <a:tcPr/>
                </a:tc>
                <a:extLst>
                  <a:ext uri="{0D108BD9-81ED-4DB2-BD59-A6C34878D82A}">
                    <a16:rowId xmlns:a16="http://schemas.microsoft.com/office/drawing/2014/main" val="3047110999"/>
                  </a:ext>
                </a:extLst>
              </a:tr>
              <a:tr h="350112">
                <a:tc>
                  <a:txBody>
                    <a:bodyPr/>
                    <a:lstStyle/>
                    <a:p>
                      <a:r>
                        <a:rPr lang="fr-FR" dirty="0"/>
                        <a:t>Poule de 2</a:t>
                      </a:r>
                    </a:p>
                    <a:p>
                      <a:r>
                        <a:rPr lang="fr-FR" dirty="0"/>
                        <a:t>(si forfait)</a:t>
                      </a:r>
                    </a:p>
                  </a:txBody>
                  <a:tcPr/>
                </a:tc>
                <a:tc>
                  <a:txBody>
                    <a:bodyPr/>
                    <a:lstStyle/>
                    <a:p>
                      <a:r>
                        <a:rPr lang="fr-FR" dirty="0"/>
                        <a:t>2x30min</a:t>
                      </a:r>
                    </a:p>
                  </a:txBody>
                  <a:tcPr/>
                </a:tc>
                <a:tc>
                  <a:txBody>
                    <a:bodyPr/>
                    <a:lstStyle/>
                    <a:p>
                      <a:r>
                        <a:rPr lang="fr-FR" dirty="0"/>
                        <a:t>Coup franc à la 5</a:t>
                      </a:r>
                      <a:r>
                        <a:rPr lang="fr-FR" baseline="30000" dirty="0"/>
                        <a:t>ème</a:t>
                      </a:r>
                      <a:r>
                        <a:rPr lang="fr-FR" dirty="0"/>
                        <a:t> </a:t>
                      </a:r>
                    </a:p>
                  </a:txBody>
                  <a:tcPr/>
                </a:tc>
                <a:extLst>
                  <a:ext uri="{0D108BD9-81ED-4DB2-BD59-A6C34878D82A}">
                    <a16:rowId xmlns:a16="http://schemas.microsoft.com/office/drawing/2014/main" val="4052929462"/>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032109118"/>
              </p:ext>
            </p:extLst>
          </p:nvPr>
        </p:nvGraphicFramePr>
        <p:xfrm>
          <a:off x="6682044" y="5073037"/>
          <a:ext cx="4235337" cy="370840"/>
        </p:xfrm>
        <a:graphic>
          <a:graphicData uri="http://schemas.openxmlformats.org/drawingml/2006/table">
            <a:tbl>
              <a:tblPr firstRow="1" bandRow="1">
                <a:tableStyleId>{5C22544A-7EE6-4342-B048-85BDC9FD1C3A}</a:tableStyleId>
              </a:tblPr>
              <a:tblGrid>
                <a:gridCol w="4235337">
                  <a:extLst>
                    <a:ext uri="{9D8B030D-6E8A-4147-A177-3AD203B41FA5}">
                      <a16:colId xmlns:a16="http://schemas.microsoft.com/office/drawing/2014/main" val="1552021929"/>
                    </a:ext>
                  </a:extLst>
                </a:gridCol>
              </a:tblGrid>
              <a:tr h="370840">
                <a:tc>
                  <a:txBody>
                    <a:bodyPr/>
                    <a:lstStyle/>
                    <a:p>
                      <a:pPr algn="ctr"/>
                      <a:r>
                        <a:rPr lang="fr-FR" dirty="0"/>
                        <a:t>1h</a:t>
                      </a:r>
                      <a:r>
                        <a:rPr lang="fr-FR" baseline="0" dirty="0"/>
                        <a:t> de temps de jeu par équipe</a:t>
                      </a:r>
                      <a:endParaRPr lang="fr-FR" dirty="0"/>
                    </a:p>
                  </a:txBody>
                  <a:tcPr/>
                </a:tc>
                <a:extLst>
                  <a:ext uri="{0D108BD9-81ED-4DB2-BD59-A6C34878D82A}">
                    <a16:rowId xmlns:a16="http://schemas.microsoft.com/office/drawing/2014/main" val="2679913608"/>
                  </a:ext>
                </a:extLst>
              </a:tr>
            </a:tbl>
          </a:graphicData>
        </a:graphic>
      </p:graphicFrame>
      <p:sp>
        <p:nvSpPr>
          <p:cNvPr id="17"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318993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620" y="5308134"/>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1" y="222998"/>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7927" y="222998"/>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2278" y="5394811"/>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306" y="5308134"/>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9886" y="5398939"/>
            <a:ext cx="1112520" cy="939800"/>
          </a:xfrm>
          <a:prstGeom prst="rect">
            <a:avLst/>
          </a:prstGeom>
          <a:noFill/>
          <a:ln>
            <a:noFill/>
          </a:ln>
        </p:spPr>
      </p:pic>
      <p:graphicFrame>
        <p:nvGraphicFramePr>
          <p:cNvPr id="13" name="Tableau 12"/>
          <p:cNvGraphicFramePr>
            <a:graphicFrameLocks noGrp="1"/>
          </p:cNvGraphicFramePr>
          <p:nvPr>
            <p:extLst>
              <p:ext uri="{D42A27DB-BD31-4B8C-83A1-F6EECF244321}">
                <p14:modId xmlns:p14="http://schemas.microsoft.com/office/powerpoint/2010/main" val="3842367776"/>
              </p:ext>
            </p:extLst>
          </p:nvPr>
        </p:nvGraphicFramePr>
        <p:xfrm>
          <a:off x="5086728" y="3047148"/>
          <a:ext cx="2151365" cy="2006912"/>
        </p:xfrm>
        <a:graphic>
          <a:graphicData uri="http://schemas.openxmlformats.org/drawingml/2006/table">
            <a:tbl>
              <a:tblPr firstRow="1" bandRow="1">
                <a:tableStyleId>{5C22544A-7EE6-4342-B048-85BDC9FD1C3A}</a:tableStyleId>
              </a:tblPr>
              <a:tblGrid>
                <a:gridCol w="2151365">
                  <a:extLst>
                    <a:ext uri="{9D8B030D-6E8A-4147-A177-3AD203B41FA5}">
                      <a16:colId xmlns:a16="http://schemas.microsoft.com/office/drawing/2014/main" val="3120905726"/>
                    </a:ext>
                  </a:extLst>
                </a:gridCol>
              </a:tblGrid>
              <a:tr h="318848">
                <a:tc>
                  <a:txBody>
                    <a:bodyPr/>
                    <a:lstStyle/>
                    <a:p>
                      <a:pPr algn="ctr"/>
                      <a:r>
                        <a:rPr lang="fr-FR" sz="1400" dirty="0"/>
                        <a:t>Poule 3 </a:t>
                      </a:r>
                    </a:p>
                    <a:p>
                      <a:pPr algn="ctr"/>
                      <a:r>
                        <a:rPr lang="fr-FR" sz="1400" dirty="0"/>
                        <a:t>à Rennes</a:t>
                      </a:r>
                    </a:p>
                    <a:p>
                      <a:pPr algn="ctr"/>
                      <a:r>
                        <a:rPr lang="fr-FR" sz="1400" dirty="0"/>
                        <a:t>Hôte INSA Rennes</a:t>
                      </a:r>
                    </a:p>
                  </a:txBody>
                  <a:tcPr/>
                </a:tc>
                <a:extLst>
                  <a:ext uri="{0D108BD9-81ED-4DB2-BD59-A6C34878D82A}">
                    <a16:rowId xmlns:a16="http://schemas.microsoft.com/office/drawing/2014/main" val="2834639713"/>
                  </a:ext>
                </a:extLst>
              </a:tr>
              <a:tr h="318848">
                <a:tc>
                  <a:txBody>
                    <a:bodyPr/>
                    <a:lstStyle/>
                    <a:p>
                      <a:r>
                        <a:rPr lang="fr-FR" sz="1400" baseline="0" dirty="0"/>
                        <a:t>INSA Rennes</a:t>
                      </a:r>
                      <a:endParaRPr lang="fr-FR" sz="1400" dirty="0"/>
                    </a:p>
                  </a:txBody>
                  <a:tcPr/>
                </a:tc>
                <a:extLst>
                  <a:ext uri="{0D108BD9-81ED-4DB2-BD59-A6C34878D82A}">
                    <a16:rowId xmlns:a16="http://schemas.microsoft.com/office/drawing/2014/main" val="2285493413"/>
                  </a:ext>
                </a:extLst>
              </a:tr>
              <a:tr h="318848">
                <a:tc>
                  <a:txBody>
                    <a:bodyPr/>
                    <a:lstStyle/>
                    <a:p>
                      <a:r>
                        <a:rPr lang="fr-FR" sz="1400" dirty="0"/>
                        <a:t>Ecam</a:t>
                      </a:r>
                      <a:r>
                        <a:rPr lang="fr-FR" sz="1400" baseline="0" dirty="0"/>
                        <a:t> Rennes</a:t>
                      </a:r>
                      <a:endParaRPr lang="fr-FR" sz="1400" dirty="0"/>
                    </a:p>
                  </a:txBody>
                  <a:tcPr/>
                </a:tc>
                <a:extLst>
                  <a:ext uri="{0D108BD9-81ED-4DB2-BD59-A6C34878D82A}">
                    <a16:rowId xmlns:a16="http://schemas.microsoft.com/office/drawing/2014/main" val="1078068924"/>
                  </a:ext>
                </a:extLst>
              </a:tr>
              <a:tr h="318848">
                <a:tc>
                  <a:txBody>
                    <a:bodyPr/>
                    <a:lstStyle/>
                    <a:p>
                      <a:r>
                        <a:rPr lang="fr-FR" sz="1400" baseline="0" dirty="0"/>
                        <a:t>AGROSUP Rennes</a:t>
                      </a:r>
                    </a:p>
                  </a:txBody>
                  <a:tcPr/>
                </a:tc>
                <a:extLst>
                  <a:ext uri="{0D108BD9-81ED-4DB2-BD59-A6C34878D82A}">
                    <a16:rowId xmlns:a16="http://schemas.microsoft.com/office/drawing/2014/main" val="3776075202"/>
                  </a:ext>
                </a:extLst>
              </a:tr>
              <a:tr h="318848">
                <a:tc>
                  <a:txBody>
                    <a:bodyPr/>
                    <a:lstStyle/>
                    <a:p>
                      <a:r>
                        <a:rPr lang="fr-FR" sz="1400" dirty="0"/>
                        <a:t>ENSAI</a:t>
                      </a:r>
                      <a:r>
                        <a:rPr lang="fr-FR" sz="1400" baseline="0" dirty="0"/>
                        <a:t> Rennes</a:t>
                      </a:r>
                      <a:endParaRPr lang="fr-FR" sz="1400" dirty="0"/>
                    </a:p>
                  </a:txBody>
                  <a:tcPr/>
                </a:tc>
                <a:extLst>
                  <a:ext uri="{0D108BD9-81ED-4DB2-BD59-A6C34878D82A}">
                    <a16:rowId xmlns:a16="http://schemas.microsoft.com/office/drawing/2014/main" val="1012485791"/>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221978903"/>
              </p:ext>
            </p:extLst>
          </p:nvPr>
        </p:nvGraphicFramePr>
        <p:xfrm>
          <a:off x="7624883" y="3047148"/>
          <a:ext cx="1815003" cy="1688064"/>
        </p:xfrm>
        <a:graphic>
          <a:graphicData uri="http://schemas.openxmlformats.org/drawingml/2006/table">
            <a:tbl>
              <a:tblPr firstRow="1" bandRow="1">
                <a:tableStyleId>{5C22544A-7EE6-4342-B048-85BDC9FD1C3A}</a:tableStyleId>
              </a:tblPr>
              <a:tblGrid>
                <a:gridCol w="1815003">
                  <a:extLst>
                    <a:ext uri="{9D8B030D-6E8A-4147-A177-3AD203B41FA5}">
                      <a16:colId xmlns:a16="http://schemas.microsoft.com/office/drawing/2014/main" val="3120905726"/>
                    </a:ext>
                  </a:extLst>
                </a:gridCol>
              </a:tblGrid>
              <a:tr h="318848">
                <a:tc>
                  <a:txBody>
                    <a:bodyPr/>
                    <a:lstStyle/>
                    <a:p>
                      <a:pPr algn="ctr"/>
                      <a:r>
                        <a:rPr lang="fr-FR" sz="1400" dirty="0"/>
                        <a:t>Poule 4</a:t>
                      </a:r>
                    </a:p>
                    <a:p>
                      <a:pPr algn="ctr"/>
                      <a:r>
                        <a:rPr lang="fr-FR" sz="1400" dirty="0"/>
                        <a:t> à Rouen</a:t>
                      </a:r>
                    </a:p>
                    <a:p>
                      <a:pPr algn="ctr"/>
                      <a:r>
                        <a:rPr lang="fr-FR" sz="1400" dirty="0"/>
                        <a:t>Hôte INSA Rouen</a:t>
                      </a:r>
                    </a:p>
                  </a:txBody>
                  <a:tcPr/>
                </a:tc>
                <a:extLst>
                  <a:ext uri="{0D108BD9-81ED-4DB2-BD59-A6C34878D82A}">
                    <a16:rowId xmlns:a16="http://schemas.microsoft.com/office/drawing/2014/main" val="2834639713"/>
                  </a:ext>
                </a:extLst>
              </a:tr>
              <a:tr h="318848">
                <a:tc>
                  <a:txBody>
                    <a:bodyPr/>
                    <a:lstStyle/>
                    <a:p>
                      <a:r>
                        <a:rPr lang="fr-FR" sz="1400" dirty="0"/>
                        <a:t>INSA Rouen</a:t>
                      </a:r>
                    </a:p>
                  </a:txBody>
                  <a:tcPr/>
                </a:tc>
                <a:extLst>
                  <a:ext uri="{0D108BD9-81ED-4DB2-BD59-A6C34878D82A}">
                    <a16:rowId xmlns:a16="http://schemas.microsoft.com/office/drawing/2014/main" val="2285493413"/>
                  </a:ext>
                </a:extLst>
              </a:tr>
              <a:tr h="318848">
                <a:tc>
                  <a:txBody>
                    <a:bodyPr/>
                    <a:lstStyle/>
                    <a:p>
                      <a:r>
                        <a:rPr lang="fr-FR" sz="1400" dirty="0"/>
                        <a:t>UT</a:t>
                      </a:r>
                      <a:r>
                        <a:rPr lang="fr-FR" sz="1400" baseline="0" dirty="0"/>
                        <a:t> Compiègne</a:t>
                      </a:r>
                      <a:endParaRPr lang="fr-FR" sz="1400" dirty="0"/>
                    </a:p>
                  </a:txBody>
                  <a:tcPr/>
                </a:tc>
                <a:extLst>
                  <a:ext uri="{0D108BD9-81ED-4DB2-BD59-A6C34878D82A}">
                    <a16:rowId xmlns:a16="http://schemas.microsoft.com/office/drawing/2014/main" val="1078068924"/>
                  </a:ext>
                </a:extLst>
              </a:tr>
              <a:tr h="318848">
                <a:tc>
                  <a:txBody>
                    <a:bodyPr/>
                    <a:lstStyle/>
                    <a:p>
                      <a:r>
                        <a:rPr lang="fr-FR" sz="1400" dirty="0"/>
                        <a:t>ENSI Caen</a:t>
                      </a:r>
                    </a:p>
                  </a:txBody>
                  <a:tcPr/>
                </a:tc>
                <a:extLst>
                  <a:ext uri="{0D108BD9-81ED-4DB2-BD59-A6C34878D82A}">
                    <a16:rowId xmlns:a16="http://schemas.microsoft.com/office/drawing/2014/main" val="1141729108"/>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384540672"/>
              </p:ext>
            </p:extLst>
          </p:nvPr>
        </p:nvGraphicFramePr>
        <p:xfrm>
          <a:off x="9826677" y="3047148"/>
          <a:ext cx="1921977" cy="1688064"/>
        </p:xfrm>
        <a:graphic>
          <a:graphicData uri="http://schemas.openxmlformats.org/drawingml/2006/table">
            <a:tbl>
              <a:tblPr firstRow="1" bandRow="1">
                <a:tableStyleId>{5C22544A-7EE6-4342-B048-85BDC9FD1C3A}</a:tableStyleId>
              </a:tblPr>
              <a:tblGrid>
                <a:gridCol w="1921977">
                  <a:extLst>
                    <a:ext uri="{9D8B030D-6E8A-4147-A177-3AD203B41FA5}">
                      <a16:colId xmlns:a16="http://schemas.microsoft.com/office/drawing/2014/main" val="3120905726"/>
                    </a:ext>
                  </a:extLst>
                </a:gridCol>
              </a:tblGrid>
              <a:tr h="318848">
                <a:tc>
                  <a:txBody>
                    <a:bodyPr/>
                    <a:lstStyle/>
                    <a:p>
                      <a:pPr algn="ctr"/>
                      <a:r>
                        <a:rPr lang="fr-FR" sz="1400" dirty="0"/>
                        <a:t>Poule 5 </a:t>
                      </a:r>
                    </a:p>
                    <a:p>
                      <a:pPr algn="ctr"/>
                      <a:r>
                        <a:rPr lang="fr-FR" sz="1400" dirty="0"/>
                        <a:t>à Lens</a:t>
                      </a:r>
                    </a:p>
                    <a:p>
                      <a:pPr algn="ctr"/>
                      <a:r>
                        <a:rPr lang="fr-FR" sz="1400" dirty="0"/>
                        <a:t>Hôte IG2SI</a:t>
                      </a:r>
                    </a:p>
                  </a:txBody>
                  <a:tcPr/>
                </a:tc>
                <a:extLst>
                  <a:ext uri="{0D108BD9-81ED-4DB2-BD59-A6C34878D82A}">
                    <a16:rowId xmlns:a16="http://schemas.microsoft.com/office/drawing/2014/main" val="2834639713"/>
                  </a:ext>
                </a:extLst>
              </a:tr>
              <a:tr h="318848">
                <a:tc>
                  <a:txBody>
                    <a:bodyPr/>
                    <a:lstStyle/>
                    <a:p>
                      <a:r>
                        <a:rPr lang="fr-FR" sz="1400" dirty="0"/>
                        <a:t>IG2I Lens</a:t>
                      </a:r>
                    </a:p>
                  </a:txBody>
                  <a:tcPr/>
                </a:tc>
                <a:extLst>
                  <a:ext uri="{0D108BD9-81ED-4DB2-BD59-A6C34878D82A}">
                    <a16:rowId xmlns:a16="http://schemas.microsoft.com/office/drawing/2014/main" val="2285493413"/>
                  </a:ext>
                </a:extLst>
              </a:tr>
              <a:tr h="318848">
                <a:tc>
                  <a:txBody>
                    <a:bodyPr/>
                    <a:lstStyle/>
                    <a:p>
                      <a:r>
                        <a:rPr lang="fr-FR" sz="1400" dirty="0"/>
                        <a:t>Junia Lille</a:t>
                      </a:r>
                    </a:p>
                  </a:txBody>
                  <a:tcPr/>
                </a:tc>
                <a:extLst>
                  <a:ext uri="{0D108BD9-81ED-4DB2-BD59-A6C34878D82A}">
                    <a16:rowId xmlns:a16="http://schemas.microsoft.com/office/drawing/2014/main" val="1078068924"/>
                  </a:ext>
                </a:extLst>
              </a:tr>
              <a:tr h="318848">
                <a:tc>
                  <a:txBody>
                    <a:bodyPr/>
                    <a:lstStyle/>
                    <a:p>
                      <a:r>
                        <a:rPr lang="fr-FR" sz="1400" dirty="0"/>
                        <a:t>IMT Douai</a:t>
                      </a:r>
                    </a:p>
                  </a:txBody>
                  <a:tcPr/>
                </a:tc>
                <a:extLst>
                  <a:ext uri="{0D108BD9-81ED-4DB2-BD59-A6C34878D82A}">
                    <a16:rowId xmlns:a16="http://schemas.microsoft.com/office/drawing/2014/main" val="3776075202"/>
                  </a:ext>
                </a:extLst>
              </a:tr>
            </a:tbl>
          </a:graphicData>
        </a:graphic>
      </p:graphicFrame>
      <p:sp>
        <p:nvSpPr>
          <p:cNvPr id="23" name="Titre 1"/>
          <p:cNvSpPr txBox="1">
            <a:spLocks/>
          </p:cNvSpPr>
          <p:nvPr/>
        </p:nvSpPr>
        <p:spPr>
          <a:xfrm>
            <a:off x="1510866" y="218947"/>
            <a:ext cx="8930843" cy="105987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a:t>Coupe de France FUTSAL FFSU</a:t>
            </a:r>
            <a:br>
              <a:rPr lang="fr-FR" sz="3200" b="1" dirty="0"/>
            </a:br>
            <a:r>
              <a:rPr lang="fr-FR" sz="3200" b="1" dirty="0"/>
              <a:t>DES Ecoles d’ingénieurs 2024-2025</a:t>
            </a:r>
          </a:p>
        </p:txBody>
      </p:sp>
      <p:sp>
        <p:nvSpPr>
          <p:cNvPr id="26" name="Rectangle à coins arrondis 25"/>
          <p:cNvSpPr/>
          <p:nvPr/>
        </p:nvSpPr>
        <p:spPr>
          <a:xfrm>
            <a:off x="3135762" y="1569198"/>
            <a:ext cx="5849129" cy="90502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 Organisation Sportive.</a:t>
            </a:r>
          </a:p>
          <a:p>
            <a:pPr algn="ctr"/>
            <a:r>
              <a:rPr lang="fr-FR" b="1" dirty="0">
                <a:solidFill>
                  <a:schemeClr val="bg1"/>
                </a:solidFill>
              </a:rPr>
              <a:t>1</a:t>
            </a:r>
            <a:r>
              <a:rPr lang="fr-FR" b="1" baseline="30000" dirty="0">
                <a:solidFill>
                  <a:schemeClr val="bg1"/>
                </a:solidFill>
              </a:rPr>
              <a:t>er</a:t>
            </a:r>
            <a:r>
              <a:rPr lang="fr-FR" b="1" dirty="0">
                <a:solidFill>
                  <a:schemeClr val="bg1"/>
                </a:solidFill>
              </a:rPr>
              <a:t> tour : Poules et Hôtes</a:t>
            </a:r>
          </a:p>
        </p:txBody>
      </p:sp>
      <p:graphicFrame>
        <p:nvGraphicFramePr>
          <p:cNvPr id="22" name="Tableau 21"/>
          <p:cNvGraphicFramePr>
            <a:graphicFrameLocks noGrp="1"/>
          </p:cNvGraphicFramePr>
          <p:nvPr>
            <p:extLst>
              <p:ext uri="{D42A27DB-BD31-4B8C-83A1-F6EECF244321}">
                <p14:modId xmlns:p14="http://schemas.microsoft.com/office/powerpoint/2010/main" val="3953193062"/>
              </p:ext>
            </p:extLst>
          </p:nvPr>
        </p:nvGraphicFramePr>
        <p:xfrm>
          <a:off x="203083" y="3047148"/>
          <a:ext cx="2093073" cy="1688064"/>
        </p:xfrm>
        <a:graphic>
          <a:graphicData uri="http://schemas.openxmlformats.org/drawingml/2006/table">
            <a:tbl>
              <a:tblPr firstRow="1" bandRow="1">
                <a:tableStyleId>{5C22544A-7EE6-4342-B048-85BDC9FD1C3A}</a:tableStyleId>
              </a:tblPr>
              <a:tblGrid>
                <a:gridCol w="2093073">
                  <a:extLst>
                    <a:ext uri="{9D8B030D-6E8A-4147-A177-3AD203B41FA5}">
                      <a16:colId xmlns:a16="http://schemas.microsoft.com/office/drawing/2014/main" val="3120905726"/>
                    </a:ext>
                  </a:extLst>
                </a:gridCol>
              </a:tblGrid>
              <a:tr h="318848">
                <a:tc>
                  <a:txBody>
                    <a:bodyPr/>
                    <a:lstStyle/>
                    <a:p>
                      <a:pPr algn="ctr"/>
                      <a:r>
                        <a:rPr lang="fr-FR" sz="1400" dirty="0"/>
                        <a:t>Poule 1 </a:t>
                      </a:r>
                    </a:p>
                    <a:p>
                      <a:pPr algn="ctr"/>
                      <a:r>
                        <a:rPr lang="fr-FR" sz="1400" dirty="0"/>
                        <a:t>à  Brest </a:t>
                      </a:r>
                    </a:p>
                    <a:p>
                      <a:pPr algn="ctr"/>
                      <a:r>
                        <a:rPr lang="fr-FR" sz="1400" dirty="0"/>
                        <a:t>Hôte ENSTA Bretagne</a:t>
                      </a:r>
                    </a:p>
                  </a:txBody>
                  <a:tcPr/>
                </a:tc>
                <a:extLst>
                  <a:ext uri="{0D108BD9-81ED-4DB2-BD59-A6C34878D82A}">
                    <a16:rowId xmlns:a16="http://schemas.microsoft.com/office/drawing/2014/main" val="2834639713"/>
                  </a:ext>
                </a:extLst>
              </a:tr>
              <a:tr h="318848">
                <a:tc>
                  <a:txBody>
                    <a:bodyPr/>
                    <a:lstStyle/>
                    <a:p>
                      <a:r>
                        <a:rPr lang="fr-FR" sz="1400" dirty="0"/>
                        <a:t>ENSTA Bretagne</a:t>
                      </a:r>
                    </a:p>
                  </a:txBody>
                  <a:tcPr/>
                </a:tc>
                <a:extLst>
                  <a:ext uri="{0D108BD9-81ED-4DB2-BD59-A6C34878D82A}">
                    <a16:rowId xmlns:a16="http://schemas.microsoft.com/office/drawing/2014/main" val="2285493413"/>
                  </a:ext>
                </a:extLst>
              </a:tr>
              <a:tr h="318848">
                <a:tc>
                  <a:txBody>
                    <a:bodyPr/>
                    <a:lstStyle/>
                    <a:p>
                      <a:r>
                        <a:rPr lang="fr-FR" sz="1400" dirty="0"/>
                        <a:t>ISEN BREST</a:t>
                      </a:r>
                    </a:p>
                  </a:txBody>
                  <a:tcPr/>
                </a:tc>
                <a:extLst>
                  <a:ext uri="{0D108BD9-81ED-4DB2-BD59-A6C34878D82A}">
                    <a16:rowId xmlns:a16="http://schemas.microsoft.com/office/drawing/2014/main" val="1078068924"/>
                  </a:ext>
                </a:extLst>
              </a:tr>
              <a:tr h="318848">
                <a:tc>
                  <a:txBody>
                    <a:bodyPr/>
                    <a:lstStyle/>
                    <a:p>
                      <a:r>
                        <a:rPr lang="fr-FR" sz="1400" dirty="0"/>
                        <a:t>Polytech Nantes</a:t>
                      </a:r>
                    </a:p>
                  </a:txBody>
                  <a:tcPr/>
                </a:tc>
                <a:extLst>
                  <a:ext uri="{0D108BD9-81ED-4DB2-BD59-A6C34878D82A}">
                    <a16:rowId xmlns:a16="http://schemas.microsoft.com/office/drawing/2014/main" val="3776075202"/>
                  </a:ext>
                </a:extLst>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2999099157"/>
              </p:ext>
            </p:extLst>
          </p:nvPr>
        </p:nvGraphicFramePr>
        <p:xfrm>
          <a:off x="2677602" y="3047148"/>
          <a:ext cx="2093073" cy="1688064"/>
        </p:xfrm>
        <a:graphic>
          <a:graphicData uri="http://schemas.openxmlformats.org/drawingml/2006/table">
            <a:tbl>
              <a:tblPr firstRow="1" bandRow="1">
                <a:tableStyleId>{5C22544A-7EE6-4342-B048-85BDC9FD1C3A}</a:tableStyleId>
              </a:tblPr>
              <a:tblGrid>
                <a:gridCol w="2093073">
                  <a:extLst>
                    <a:ext uri="{9D8B030D-6E8A-4147-A177-3AD203B41FA5}">
                      <a16:colId xmlns:a16="http://schemas.microsoft.com/office/drawing/2014/main" val="3120905726"/>
                    </a:ext>
                  </a:extLst>
                </a:gridCol>
              </a:tblGrid>
              <a:tr h="318848">
                <a:tc>
                  <a:txBody>
                    <a:bodyPr/>
                    <a:lstStyle/>
                    <a:p>
                      <a:pPr algn="ctr"/>
                      <a:r>
                        <a:rPr lang="fr-FR" sz="1400" dirty="0"/>
                        <a:t>Poule 2 </a:t>
                      </a:r>
                    </a:p>
                    <a:p>
                      <a:pPr algn="ctr"/>
                      <a:r>
                        <a:rPr lang="fr-FR" sz="1400" dirty="0"/>
                        <a:t>à Tours</a:t>
                      </a:r>
                    </a:p>
                    <a:p>
                      <a:pPr algn="ctr"/>
                      <a:r>
                        <a:rPr lang="fr-FR" sz="1400" dirty="0"/>
                        <a:t>Hôte POLYTECH Tours</a:t>
                      </a:r>
                    </a:p>
                  </a:txBody>
                  <a:tcPr/>
                </a:tc>
                <a:extLst>
                  <a:ext uri="{0D108BD9-81ED-4DB2-BD59-A6C34878D82A}">
                    <a16:rowId xmlns:a16="http://schemas.microsoft.com/office/drawing/2014/main" val="2834639713"/>
                  </a:ext>
                </a:extLst>
              </a:tr>
              <a:tr h="318848">
                <a:tc>
                  <a:txBody>
                    <a:bodyPr/>
                    <a:lstStyle/>
                    <a:p>
                      <a:r>
                        <a:rPr lang="fr-FR" sz="1400" dirty="0"/>
                        <a:t>POLYTECH Tours</a:t>
                      </a:r>
                    </a:p>
                  </a:txBody>
                  <a:tcPr/>
                </a:tc>
                <a:extLst>
                  <a:ext uri="{0D108BD9-81ED-4DB2-BD59-A6C34878D82A}">
                    <a16:rowId xmlns:a16="http://schemas.microsoft.com/office/drawing/2014/main" val="2285493413"/>
                  </a:ext>
                </a:extLst>
              </a:tr>
              <a:tr h="318848">
                <a:tc>
                  <a:txBody>
                    <a:bodyPr/>
                    <a:lstStyle/>
                    <a:p>
                      <a:r>
                        <a:rPr lang="fr-FR" sz="1400" dirty="0"/>
                        <a:t>SIGMA</a:t>
                      </a:r>
                      <a:r>
                        <a:rPr lang="fr-FR" sz="1400" baseline="0" dirty="0"/>
                        <a:t> Clermont</a:t>
                      </a:r>
                      <a:endParaRPr lang="fr-FR" sz="1400" dirty="0"/>
                    </a:p>
                  </a:txBody>
                  <a:tcPr/>
                </a:tc>
                <a:extLst>
                  <a:ext uri="{0D108BD9-81ED-4DB2-BD59-A6C34878D82A}">
                    <a16:rowId xmlns:a16="http://schemas.microsoft.com/office/drawing/2014/main" val="1078068924"/>
                  </a:ext>
                </a:extLst>
              </a:tr>
              <a:tr h="318848">
                <a:tc>
                  <a:txBody>
                    <a:bodyPr/>
                    <a:lstStyle/>
                    <a:p>
                      <a:r>
                        <a:rPr lang="fr-FR" sz="1400" baseline="0" dirty="0"/>
                        <a:t>ISEN Nantes</a:t>
                      </a:r>
                      <a:endParaRPr lang="fr-FR" sz="1400" dirty="0"/>
                    </a:p>
                  </a:txBody>
                  <a:tcPr/>
                </a:tc>
                <a:extLst>
                  <a:ext uri="{0D108BD9-81ED-4DB2-BD59-A6C34878D82A}">
                    <a16:rowId xmlns:a16="http://schemas.microsoft.com/office/drawing/2014/main" val="3776075202"/>
                  </a:ext>
                </a:extLst>
              </a:tr>
            </a:tbl>
          </a:graphicData>
        </a:graphic>
      </p:graphicFrame>
    </p:spTree>
    <p:extLst>
      <p:ext uri="{BB962C8B-B14F-4D97-AF65-F5344CB8AC3E}">
        <p14:creationId xmlns:p14="http://schemas.microsoft.com/office/powerpoint/2010/main" val="226464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4760" y="571196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1" y="222998"/>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7927" y="222998"/>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7227" y="5740593"/>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5013" y="5698495"/>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658043"/>
            <a:ext cx="1112520" cy="939800"/>
          </a:xfrm>
          <a:prstGeom prst="rect">
            <a:avLst/>
          </a:prstGeom>
          <a:noFill/>
          <a:ln>
            <a:noFill/>
          </a:ln>
        </p:spPr>
      </p:pic>
      <p:graphicFrame>
        <p:nvGraphicFramePr>
          <p:cNvPr id="15" name="Tableau 14"/>
          <p:cNvGraphicFramePr>
            <a:graphicFrameLocks noGrp="1"/>
          </p:cNvGraphicFramePr>
          <p:nvPr>
            <p:extLst>
              <p:ext uri="{D42A27DB-BD31-4B8C-83A1-F6EECF244321}">
                <p14:modId xmlns:p14="http://schemas.microsoft.com/office/powerpoint/2010/main" val="2703846848"/>
              </p:ext>
            </p:extLst>
          </p:nvPr>
        </p:nvGraphicFramePr>
        <p:xfrm>
          <a:off x="6433840" y="3215223"/>
          <a:ext cx="2032000" cy="20069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20905726"/>
                    </a:ext>
                  </a:extLst>
                </a:gridCol>
              </a:tblGrid>
              <a:tr h="318848">
                <a:tc>
                  <a:txBody>
                    <a:bodyPr/>
                    <a:lstStyle/>
                    <a:p>
                      <a:pPr algn="ctr"/>
                      <a:r>
                        <a:rPr lang="fr-FR" sz="1400" dirty="0"/>
                        <a:t>Poule 8 </a:t>
                      </a:r>
                    </a:p>
                    <a:p>
                      <a:pPr algn="ctr"/>
                      <a:r>
                        <a:rPr lang="fr-FR" sz="1400" dirty="0"/>
                        <a:t>à Toulouse</a:t>
                      </a:r>
                    </a:p>
                    <a:p>
                      <a:pPr algn="ctr"/>
                      <a:r>
                        <a:rPr lang="fr-FR" sz="1400" dirty="0"/>
                        <a:t>Hôte</a:t>
                      </a:r>
                      <a:r>
                        <a:rPr lang="fr-FR" sz="1400" baseline="0" dirty="0"/>
                        <a:t> ENAC Toulouse</a:t>
                      </a:r>
                      <a:endParaRPr lang="fr-FR" sz="1400" dirty="0"/>
                    </a:p>
                  </a:txBody>
                  <a:tcPr/>
                </a:tc>
                <a:extLst>
                  <a:ext uri="{0D108BD9-81ED-4DB2-BD59-A6C34878D82A}">
                    <a16:rowId xmlns:a16="http://schemas.microsoft.com/office/drawing/2014/main" val="2834639713"/>
                  </a:ext>
                </a:extLst>
              </a:tr>
              <a:tr h="318848">
                <a:tc>
                  <a:txBody>
                    <a:bodyPr/>
                    <a:lstStyle/>
                    <a:p>
                      <a:r>
                        <a:rPr lang="fr-FR" sz="1400" dirty="0"/>
                        <a:t>ENAC Toulouse</a:t>
                      </a:r>
                    </a:p>
                  </a:txBody>
                  <a:tcPr/>
                </a:tc>
                <a:extLst>
                  <a:ext uri="{0D108BD9-81ED-4DB2-BD59-A6C34878D82A}">
                    <a16:rowId xmlns:a16="http://schemas.microsoft.com/office/drawing/2014/main" val="2285493413"/>
                  </a:ext>
                </a:extLst>
              </a:tr>
              <a:tr h="318848">
                <a:tc>
                  <a:txBody>
                    <a:bodyPr/>
                    <a:lstStyle/>
                    <a:p>
                      <a:r>
                        <a:rPr lang="fr-FR" sz="1400" dirty="0"/>
                        <a:t>INP Toulouse</a:t>
                      </a:r>
                    </a:p>
                  </a:txBody>
                  <a:tcPr/>
                </a:tc>
                <a:extLst>
                  <a:ext uri="{0D108BD9-81ED-4DB2-BD59-A6C34878D82A}">
                    <a16:rowId xmlns:a16="http://schemas.microsoft.com/office/drawing/2014/main" val="1078068924"/>
                  </a:ext>
                </a:extLst>
              </a:tr>
              <a:tr h="318848">
                <a:tc>
                  <a:txBody>
                    <a:bodyPr/>
                    <a:lstStyle/>
                    <a:p>
                      <a:r>
                        <a:rPr lang="fr-FR" sz="1400" dirty="0"/>
                        <a:t>ENSGTI Pau</a:t>
                      </a:r>
                    </a:p>
                  </a:txBody>
                  <a:tcPr/>
                </a:tc>
                <a:extLst>
                  <a:ext uri="{0D108BD9-81ED-4DB2-BD59-A6C34878D82A}">
                    <a16:rowId xmlns:a16="http://schemas.microsoft.com/office/drawing/2014/main" val="3776075202"/>
                  </a:ext>
                </a:extLst>
              </a:tr>
              <a:tr h="318848">
                <a:tc>
                  <a:txBody>
                    <a:bodyPr/>
                    <a:lstStyle/>
                    <a:p>
                      <a:r>
                        <a:rPr lang="fr-FR" sz="1400" dirty="0"/>
                        <a:t>INP Bordeaux</a:t>
                      </a:r>
                    </a:p>
                  </a:txBody>
                  <a:tcPr/>
                </a:tc>
                <a:extLst>
                  <a:ext uri="{0D108BD9-81ED-4DB2-BD59-A6C34878D82A}">
                    <a16:rowId xmlns:a16="http://schemas.microsoft.com/office/drawing/2014/main" val="3094391687"/>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382601035"/>
              </p:ext>
            </p:extLst>
          </p:nvPr>
        </p:nvGraphicFramePr>
        <p:xfrm>
          <a:off x="3377581" y="3224556"/>
          <a:ext cx="2249259" cy="1887376"/>
        </p:xfrm>
        <a:graphic>
          <a:graphicData uri="http://schemas.openxmlformats.org/drawingml/2006/table">
            <a:tbl>
              <a:tblPr firstRow="1" bandRow="1">
                <a:tableStyleId>{5C22544A-7EE6-4342-B048-85BDC9FD1C3A}</a:tableStyleId>
              </a:tblPr>
              <a:tblGrid>
                <a:gridCol w="2249259">
                  <a:extLst>
                    <a:ext uri="{9D8B030D-6E8A-4147-A177-3AD203B41FA5}">
                      <a16:colId xmlns:a16="http://schemas.microsoft.com/office/drawing/2014/main" val="3120905726"/>
                    </a:ext>
                  </a:extLst>
                </a:gridCol>
              </a:tblGrid>
              <a:tr h="318848">
                <a:tc>
                  <a:txBody>
                    <a:bodyPr/>
                    <a:lstStyle/>
                    <a:p>
                      <a:pPr algn="ctr"/>
                      <a:r>
                        <a:rPr lang="fr-FR" sz="1400" dirty="0"/>
                        <a:t>Poule 7 </a:t>
                      </a:r>
                    </a:p>
                    <a:p>
                      <a:pPr algn="ctr"/>
                      <a:r>
                        <a:rPr lang="fr-FR" sz="1400" dirty="0"/>
                        <a:t>à Salon de Provence</a:t>
                      </a:r>
                    </a:p>
                    <a:p>
                      <a:pPr algn="ctr"/>
                      <a:r>
                        <a:rPr lang="fr-FR" sz="1400" dirty="0"/>
                        <a:t>Hôte</a:t>
                      </a:r>
                      <a:r>
                        <a:rPr lang="fr-FR" sz="1400" baseline="0" dirty="0"/>
                        <a:t> Ecole E&amp;A</a:t>
                      </a:r>
                      <a:endParaRPr lang="fr-FR" sz="1400" dirty="0"/>
                    </a:p>
                  </a:txBody>
                  <a:tcPr/>
                </a:tc>
                <a:extLst>
                  <a:ext uri="{0D108BD9-81ED-4DB2-BD59-A6C34878D82A}">
                    <a16:rowId xmlns:a16="http://schemas.microsoft.com/office/drawing/2014/main" val="2834639713"/>
                  </a:ext>
                </a:extLst>
              </a:tr>
              <a:tr h="318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Ecole de l’Air et Espace Salon de Provence</a:t>
                      </a:r>
                    </a:p>
                  </a:txBody>
                  <a:tcPr/>
                </a:tc>
                <a:extLst>
                  <a:ext uri="{0D108BD9-81ED-4DB2-BD59-A6C34878D82A}">
                    <a16:rowId xmlns:a16="http://schemas.microsoft.com/office/drawing/2014/main" val="1737513491"/>
                  </a:ext>
                </a:extLst>
              </a:tr>
              <a:tr h="318848">
                <a:tc>
                  <a:txBody>
                    <a:bodyPr/>
                    <a:lstStyle/>
                    <a:p>
                      <a:r>
                        <a:rPr lang="fr-FR" sz="1400" dirty="0"/>
                        <a:t>POLYTECH</a:t>
                      </a:r>
                      <a:r>
                        <a:rPr lang="fr-FR" sz="1400" baseline="0" dirty="0"/>
                        <a:t> Montpellier</a:t>
                      </a:r>
                      <a:endParaRPr lang="fr-FR" sz="1400" dirty="0"/>
                    </a:p>
                  </a:txBody>
                  <a:tcPr/>
                </a:tc>
                <a:extLst>
                  <a:ext uri="{0D108BD9-81ED-4DB2-BD59-A6C34878D82A}">
                    <a16:rowId xmlns:a16="http://schemas.microsoft.com/office/drawing/2014/main" val="2285493413"/>
                  </a:ext>
                </a:extLst>
              </a:tr>
              <a:tr h="318848">
                <a:tc>
                  <a:txBody>
                    <a:bodyPr/>
                    <a:lstStyle/>
                    <a:p>
                      <a:r>
                        <a:rPr lang="fr-FR" sz="1400" dirty="0"/>
                        <a:t>Centrale Marseille</a:t>
                      </a:r>
                    </a:p>
                  </a:txBody>
                  <a:tcPr/>
                </a:tc>
                <a:extLst>
                  <a:ext uri="{0D108BD9-81ED-4DB2-BD59-A6C34878D82A}">
                    <a16:rowId xmlns:a16="http://schemas.microsoft.com/office/drawing/2014/main" val="107806892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932371714"/>
              </p:ext>
            </p:extLst>
          </p:nvPr>
        </p:nvGraphicFramePr>
        <p:xfrm>
          <a:off x="661736" y="3234748"/>
          <a:ext cx="2056627" cy="1688064"/>
        </p:xfrm>
        <a:graphic>
          <a:graphicData uri="http://schemas.openxmlformats.org/drawingml/2006/table">
            <a:tbl>
              <a:tblPr firstRow="1" bandRow="1">
                <a:tableStyleId>{5C22544A-7EE6-4342-B048-85BDC9FD1C3A}</a:tableStyleId>
              </a:tblPr>
              <a:tblGrid>
                <a:gridCol w="2056627">
                  <a:extLst>
                    <a:ext uri="{9D8B030D-6E8A-4147-A177-3AD203B41FA5}">
                      <a16:colId xmlns:a16="http://schemas.microsoft.com/office/drawing/2014/main" val="3120905726"/>
                    </a:ext>
                  </a:extLst>
                </a:gridCol>
              </a:tblGrid>
              <a:tr h="380184">
                <a:tc>
                  <a:txBody>
                    <a:bodyPr/>
                    <a:lstStyle/>
                    <a:p>
                      <a:pPr algn="ctr"/>
                      <a:r>
                        <a:rPr lang="fr-FR" sz="1400" dirty="0"/>
                        <a:t>Poule 6 </a:t>
                      </a:r>
                    </a:p>
                    <a:p>
                      <a:pPr algn="ctr"/>
                      <a:r>
                        <a:rPr lang="fr-FR" sz="1400" dirty="0"/>
                        <a:t>à Paris</a:t>
                      </a:r>
                    </a:p>
                    <a:p>
                      <a:pPr algn="ctr"/>
                      <a:r>
                        <a:rPr lang="fr-FR" sz="1400" dirty="0"/>
                        <a:t>Hôte ESIEE Paris</a:t>
                      </a:r>
                    </a:p>
                  </a:txBody>
                  <a:tcPr/>
                </a:tc>
                <a:extLst>
                  <a:ext uri="{0D108BD9-81ED-4DB2-BD59-A6C34878D82A}">
                    <a16:rowId xmlns:a16="http://schemas.microsoft.com/office/drawing/2014/main" val="2834639713"/>
                  </a:ext>
                </a:extLst>
              </a:tr>
              <a:tr h="318848">
                <a:tc>
                  <a:txBody>
                    <a:bodyPr/>
                    <a:lstStyle/>
                    <a:p>
                      <a:r>
                        <a:rPr lang="fr-FR" sz="1400" dirty="0"/>
                        <a:t>ESIEE Paris</a:t>
                      </a:r>
                    </a:p>
                  </a:txBody>
                  <a:tcPr/>
                </a:tc>
                <a:extLst>
                  <a:ext uri="{0D108BD9-81ED-4DB2-BD59-A6C34878D82A}">
                    <a16:rowId xmlns:a16="http://schemas.microsoft.com/office/drawing/2014/main" val="2285493413"/>
                  </a:ext>
                </a:extLst>
              </a:tr>
              <a:tr h="318848">
                <a:tc>
                  <a:txBody>
                    <a:bodyPr/>
                    <a:lstStyle/>
                    <a:p>
                      <a:r>
                        <a:rPr lang="fr-FR" sz="1400" baseline="0" dirty="0"/>
                        <a:t>Centrale Supelec</a:t>
                      </a:r>
                    </a:p>
                  </a:txBody>
                  <a:tcPr/>
                </a:tc>
                <a:extLst>
                  <a:ext uri="{0D108BD9-81ED-4DB2-BD59-A6C34878D82A}">
                    <a16:rowId xmlns:a16="http://schemas.microsoft.com/office/drawing/2014/main" val="1078068924"/>
                  </a:ext>
                </a:extLst>
              </a:tr>
              <a:tr h="318848">
                <a:tc>
                  <a:txBody>
                    <a:bodyPr/>
                    <a:lstStyle/>
                    <a:p>
                      <a:r>
                        <a:rPr lang="fr-FR" sz="1400" dirty="0"/>
                        <a:t>POLYTECH X</a:t>
                      </a:r>
                    </a:p>
                  </a:txBody>
                  <a:tcPr/>
                </a:tc>
                <a:extLst>
                  <a:ext uri="{0D108BD9-81ED-4DB2-BD59-A6C34878D82A}">
                    <a16:rowId xmlns:a16="http://schemas.microsoft.com/office/drawing/2014/main" val="3776075202"/>
                  </a:ext>
                </a:extLst>
              </a:tr>
            </a:tbl>
          </a:graphicData>
        </a:graphic>
      </p:graphicFrame>
      <p:sp>
        <p:nvSpPr>
          <p:cNvPr id="23" name="Titre 1"/>
          <p:cNvSpPr txBox="1">
            <a:spLocks/>
          </p:cNvSpPr>
          <p:nvPr/>
        </p:nvSpPr>
        <p:spPr>
          <a:xfrm>
            <a:off x="1510866" y="218947"/>
            <a:ext cx="8930843" cy="105987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a:t>Coupe de France FUTSAL FFSU</a:t>
            </a:r>
            <a:br>
              <a:rPr lang="fr-FR" sz="3200" b="1" dirty="0"/>
            </a:br>
            <a:r>
              <a:rPr lang="fr-FR" sz="3200" b="1" dirty="0"/>
              <a:t>DES Ecoles d’ingénieurs 2024-2025</a:t>
            </a:r>
          </a:p>
        </p:txBody>
      </p:sp>
      <p:graphicFrame>
        <p:nvGraphicFramePr>
          <p:cNvPr id="25" name="Tableau 24"/>
          <p:cNvGraphicFramePr>
            <a:graphicFrameLocks noGrp="1"/>
          </p:cNvGraphicFramePr>
          <p:nvPr>
            <p:extLst>
              <p:ext uri="{D42A27DB-BD31-4B8C-83A1-F6EECF244321}">
                <p14:modId xmlns:p14="http://schemas.microsoft.com/office/powerpoint/2010/main" val="2756854616"/>
              </p:ext>
            </p:extLst>
          </p:nvPr>
        </p:nvGraphicFramePr>
        <p:xfrm>
          <a:off x="9425709" y="3215223"/>
          <a:ext cx="2032000" cy="220622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20905726"/>
                    </a:ext>
                  </a:extLst>
                </a:gridCol>
              </a:tblGrid>
              <a:tr h="318848">
                <a:tc>
                  <a:txBody>
                    <a:bodyPr/>
                    <a:lstStyle/>
                    <a:p>
                      <a:pPr algn="ctr"/>
                      <a:r>
                        <a:rPr lang="fr-FR" sz="1400" dirty="0"/>
                        <a:t>Poule 9 </a:t>
                      </a:r>
                    </a:p>
                    <a:p>
                      <a:pPr algn="ctr"/>
                      <a:r>
                        <a:rPr lang="fr-FR" sz="1400" dirty="0"/>
                        <a:t>à Nancy</a:t>
                      </a:r>
                    </a:p>
                    <a:p>
                      <a:pPr algn="ctr"/>
                      <a:r>
                        <a:rPr lang="fr-FR" sz="1400" dirty="0"/>
                        <a:t>Hôte</a:t>
                      </a:r>
                      <a:r>
                        <a:rPr lang="fr-FR" sz="1400" baseline="0" dirty="0"/>
                        <a:t> ENSMM Nancy</a:t>
                      </a:r>
                      <a:endParaRPr lang="fr-FR" sz="1400" dirty="0"/>
                    </a:p>
                  </a:txBody>
                  <a:tcPr/>
                </a:tc>
                <a:extLst>
                  <a:ext uri="{0D108BD9-81ED-4DB2-BD59-A6C34878D82A}">
                    <a16:rowId xmlns:a16="http://schemas.microsoft.com/office/drawing/2014/main" val="2834639713"/>
                  </a:ext>
                </a:extLst>
              </a:tr>
              <a:tr h="318848">
                <a:tc>
                  <a:txBody>
                    <a:bodyPr/>
                    <a:lstStyle/>
                    <a:p>
                      <a:r>
                        <a:rPr lang="fr-FR" sz="1400" dirty="0"/>
                        <a:t>ENSMM</a:t>
                      </a:r>
                      <a:r>
                        <a:rPr lang="fr-FR" sz="1400" baseline="0" dirty="0"/>
                        <a:t> Nancy</a:t>
                      </a:r>
                      <a:endParaRPr lang="fr-FR" sz="1400" dirty="0"/>
                    </a:p>
                  </a:txBody>
                  <a:tcPr/>
                </a:tc>
                <a:extLst>
                  <a:ext uri="{0D108BD9-81ED-4DB2-BD59-A6C34878D82A}">
                    <a16:rowId xmlns:a16="http://schemas.microsoft.com/office/drawing/2014/main" val="2285493413"/>
                  </a:ext>
                </a:extLst>
              </a:tr>
              <a:tr h="318848">
                <a:tc>
                  <a:txBody>
                    <a:bodyPr/>
                    <a:lstStyle/>
                    <a:p>
                      <a:r>
                        <a:rPr lang="fr-FR" sz="1400" baseline="0" dirty="0"/>
                        <a:t>ENSAIA Nancy</a:t>
                      </a:r>
                    </a:p>
                  </a:txBody>
                  <a:tcPr/>
                </a:tc>
                <a:extLst>
                  <a:ext uri="{0D108BD9-81ED-4DB2-BD59-A6C34878D82A}">
                    <a16:rowId xmlns:a16="http://schemas.microsoft.com/office/drawing/2014/main" val="1078068924"/>
                  </a:ext>
                </a:extLst>
              </a:tr>
              <a:tr h="318848">
                <a:tc>
                  <a:txBody>
                    <a:bodyPr/>
                    <a:lstStyle/>
                    <a:p>
                      <a:r>
                        <a:rPr lang="fr-FR" sz="1400" dirty="0"/>
                        <a:t>UT</a:t>
                      </a:r>
                      <a:r>
                        <a:rPr lang="fr-FR" sz="1400" baseline="0" dirty="0"/>
                        <a:t> Belfort-Montbeliard</a:t>
                      </a:r>
                      <a:endParaRPr lang="fr-FR" sz="1400" dirty="0"/>
                    </a:p>
                  </a:txBody>
                  <a:tcPr/>
                </a:tc>
                <a:extLst>
                  <a:ext uri="{0D108BD9-81ED-4DB2-BD59-A6C34878D82A}">
                    <a16:rowId xmlns:a16="http://schemas.microsoft.com/office/drawing/2014/main" val="3776075202"/>
                  </a:ext>
                </a:extLst>
              </a:tr>
              <a:tr h="318848">
                <a:tc>
                  <a:txBody>
                    <a:bodyPr/>
                    <a:lstStyle/>
                    <a:p>
                      <a:r>
                        <a:rPr lang="fr-FR" sz="1400" dirty="0"/>
                        <a:t>UT Troyes</a:t>
                      </a:r>
                    </a:p>
                  </a:txBody>
                  <a:tcPr/>
                </a:tc>
                <a:extLst>
                  <a:ext uri="{0D108BD9-81ED-4DB2-BD59-A6C34878D82A}">
                    <a16:rowId xmlns:a16="http://schemas.microsoft.com/office/drawing/2014/main" val="3094391687"/>
                  </a:ext>
                </a:extLst>
              </a:tr>
            </a:tbl>
          </a:graphicData>
        </a:graphic>
      </p:graphicFrame>
      <p:sp>
        <p:nvSpPr>
          <p:cNvPr id="26" name="Rectangle à coins arrondis 25"/>
          <p:cNvSpPr/>
          <p:nvPr/>
        </p:nvSpPr>
        <p:spPr>
          <a:xfrm>
            <a:off x="3051722" y="1732837"/>
            <a:ext cx="5849129" cy="90502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 Organisation Sportive.</a:t>
            </a:r>
          </a:p>
          <a:p>
            <a:pPr algn="ctr"/>
            <a:r>
              <a:rPr lang="fr-FR" b="1" dirty="0">
                <a:solidFill>
                  <a:schemeClr val="bg1"/>
                </a:solidFill>
              </a:rPr>
              <a:t>1</a:t>
            </a:r>
            <a:r>
              <a:rPr lang="fr-FR" b="1" baseline="30000" dirty="0">
                <a:solidFill>
                  <a:schemeClr val="bg1"/>
                </a:solidFill>
              </a:rPr>
              <a:t>er</a:t>
            </a:r>
            <a:r>
              <a:rPr lang="fr-FR" b="1" dirty="0">
                <a:solidFill>
                  <a:schemeClr val="bg1"/>
                </a:solidFill>
              </a:rPr>
              <a:t> tour : Poules et Hôtes</a:t>
            </a:r>
          </a:p>
        </p:txBody>
      </p:sp>
    </p:spTree>
    <p:extLst>
      <p:ext uri="{BB962C8B-B14F-4D97-AF65-F5344CB8AC3E}">
        <p14:creationId xmlns:p14="http://schemas.microsoft.com/office/powerpoint/2010/main" val="420133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92" y="236523"/>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018" y="292942"/>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Rectangle à coins arrondis 10"/>
          <p:cNvSpPr/>
          <p:nvPr/>
        </p:nvSpPr>
        <p:spPr>
          <a:xfrm>
            <a:off x="2298355" y="1674951"/>
            <a:ext cx="7568480" cy="6859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 Organisation Sportive.</a:t>
            </a:r>
          </a:p>
          <a:p>
            <a:pPr algn="ctr"/>
            <a:r>
              <a:rPr lang="fr-FR" b="1" dirty="0">
                <a:solidFill>
                  <a:schemeClr val="bg1"/>
                </a:solidFill>
              </a:rPr>
              <a:t>Arbitrage du 1</a:t>
            </a:r>
            <a:r>
              <a:rPr lang="fr-FR" b="1" baseline="30000" dirty="0">
                <a:solidFill>
                  <a:schemeClr val="bg1"/>
                </a:solidFill>
              </a:rPr>
              <a:t>er</a:t>
            </a:r>
            <a:r>
              <a:rPr lang="fr-FR" b="1" dirty="0">
                <a:solidFill>
                  <a:schemeClr val="bg1"/>
                </a:solidFill>
              </a:rPr>
              <a:t> et 2</a:t>
            </a:r>
            <a:r>
              <a:rPr lang="fr-FR" b="1" baseline="30000" dirty="0">
                <a:solidFill>
                  <a:schemeClr val="bg1"/>
                </a:solidFill>
              </a:rPr>
              <a:t>ème</a:t>
            </a:r>
            <a:r>
              <a:rPr lang="fr-FR" b="1" dirty="0">
                <a:solidFill>
                  <a:schemeClr val="bg1"/>
                </a:solidFill>
              </a:rPr>
              <a:t> tour</a:t>
            </a:r>
          </a:p>
        </p:txBody>
      </p:sp>
      <p:sp>
        <p:nvSpPr>
          <p:cNvPr id="13" name="Rectangle à coins arrondis 12"/>
          <p:cNvSpPr/>
          <p:nvPr/>
        </p:nvSpPr>
        <p:spPr>
          <a:xfrm>
            <a:off x="6222427" y="2740171"/>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Chaque équipe doit désigner au </a:t>
            </a:r>
            <a:r>
              <a:rPr lang="fr-FR" b="1" dirty="0">
                <a:solidFill>
                  <a:schemeClr val="bg1"/>
                </a:solidFill>
              </a:rPr>
              <a:t>minimum 1 référent assistant arbitre, licencié FFSU. </a:t>
            </a:r>
            <a:r>
              <a:rPr lang="fr-FR" dirty="0">
                <a:solidFill>
                  <a:schemeClr val="bg1"/>
                </a:solidFill>
              </a:rPr>
              <a:t>Joueur de l’équipe possible</a:t>
            </a:r>
          </a:p>
        </p:txBody>
      </p:sp>
      <p:sp>
        <p:nvSpPr>
          <p:cNvPr id="14" name="Rectangle à coins arrondis 13"/>
          <p:cNvSpPr/>
          <p:nvPr/>
        </p:nvSpPr>
        <p:spPr>
          <a:xfrm>
            <a:off x="9334616"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L’équipe qui ne joue pas gère la table de score et met à disposition son arbitre référent pour le assister l’arbitre officiel.</a:t>
            </a:r>
          </a:p>
        </p:txBody>
      </p:sp>
      <p:sp>
        <p:nvSpPr>
          <p:cNvPr id="17" name="Rectangle à coins arrondis 16"/>
          <p:cNvSpPr/>
          <p:nvPr/>
        </p:nvSpPr>
        <p:spPr>
          <a:xfrm>
            <a:off x="482398"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Double arbitrage </a:t>
            </a:r>
          </a:p>
          <a:p>
            <a:pPr algn="ctr"/>
            <a:endParaRPr lang="fr-FR" dirty="0">
              <a:solidFill>
                <a:schemeClr val="bg1"/>
              </a:solidFill>
            </a:endParaRPr>
          </a:p>
          <a:p>
            <a:pPr algn="ctr"/>
            <a:r>
              <a:rPr lang="fr-FR" dirty="0">
                <a:solidFill>
                  <a:schemeClr val="bg1"/>
                </a:solidFill>
              </a:rPr>
              <a:t>1 arbitre officiel </a:t>
            </a:r>
          </a:p>
          <a:p>
            <a:pPr algn="ctr"/>
            <a:endParaRPr lang="fr-FR" dirty="0">
              <a:solidFill>
                <a:schemeClr val="bg1"/>
              </a:solidFill>
            </a:endParaRPr>
          </a:p>
          <a:p>
            <a:pPr algn="ctr"/>
            <a:r>
              <a:rPr lang="fr-FR" dirty="0">
                <a:solidFill>
                  <a:schemeClr val="bg1"/>
                </a:solidFill>
              </a:rPr>
              <a:t>+</a:t>
            </a:r>
          </a:p>
          <a:p>
            <a:pPr algn="ctr"/>
            <a:endParaRPr lang="fr-FR" dirty="0">
              <a:solidFill>
                <a:schemeClr val="bg1"/>
              </a:solidFill>
            </a:endParaRPr>
          </a:p>
          <a:p>
            <a:pPr algn="ctr"/>
            <a:r>
              <a:rPr lang="fr-FR" dirty="0">
                <a:solidFill>
                  <a:schemeClr val="bg1"/>
                </a:solidFill>
              </a:rPr>
              <a:t>1 arbitre étudiant</a:t>
            </a:r>
          </a:p>
        </p:txBody>
      </p:sp>
      <p:sp>
        <p:nvSpPr>
          <p:cNvPr id="18" name="Rectangle à coins arrondis 17"/>
          <p:cNvSpPr/>
          <p:nvPr/>
        </p:nvSpPr>
        <p:spPr>
          <a:xfrm>
            <a:off x="3304202"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arbitre officiel désigné par l’intermédiaire de la ligue FFSU </a:t>
            </a:r>
            <a:r>
              <a:rPr lang="fr-FR" dirty="0">
                <a:solidFill>
                  <a:schemeClr val="bg1"/>
                </a:solidFill>
              </a:rPr>
              <a:t>suite à la demande de l’équipe hôte.</a:t>
            </a:r>
          </a:p>
        </p:txBody>
      </p:sp>
      <p:sp>
        <p:nvSpPr>
          <p:cNvPr id="16"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380716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92" y="236523"/>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018" y="292942"/>
            <a:ext cx="1200727" cy="1346200"/>
          </a:xfrm>
          <a:prstGeom prst="rect">
            <a:avLst/>
          </a:prstGeom>
          <a:noFill/>
          <a:ln>
            <a:noFill/>
          </a:ln>
        </p:spPr>
      </p:pic>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1" name="Rectangle à coins arrondis 10"/>
          <p:cNvSpPr/>
          <p:nvPr/>
        </p:nvSpPr>
        <p:spPr>
          <a:xfrm>
            <a:off x="2298355" y="1674951"/>
            <a:ext cx="7568480" cy="6859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 Organisation Sportive.</a:t>
            </a:r>
          </a:p>
          <a:p>
            <a:pPr algn="ctr"/>
            <a:r>
              <a:rPr lang="fr-FR" dirty="0">
                <a:solidFill>
                  <a:schemeClr val="bg1"/>
                </a:solidFill>
              </a:rPr>
              <a:t>Phase finale à Lille 17 et 18 mai 2025</a:t>
            </a:r>
            <a:endParaRPr lang="fr-FR" b="1" dirty="0">
              <a:solidFill>
                <a:schemeClr val="bg1"/>
              </a:solidFill>
            </a:endParaRPr>
          </a:p>
        </p:txBody>
      </p:sp>
      <p:sp>
        <p:nvSpPr>
          <p:cNvPr id="13" name="Rectangle à coins arrondis 12"/>
          <p:cNvSpPr/>
          <p:nvPr/>
        </p:nvSpPr>
        <p:spPr>
          <a:xfrm>
            <a:off x="6407155"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a:t>
            </a:r>
            <a:r>
              <a:rPr lang="fr-FR" b="1" baseline="30000" dirty="0">
                <a:solidFill>
                  <a:schemeClr val="bg1"/>
                </a:solidFill>
              </a:rPr>
              <a:t>ème</a:t>
            </a:r>
            <a:r>
              <a:rPr lang="fr-FR" b="1" dirty="0">
                <a:solidFill>
                  <a:schemeClr val="bg1"/>
                </a:solidFill>
              </a:rPr>
              <a:t> journée</a:t>
            </a:r>
          </a:p>
          <a:p>
            <a:pPr algn="ctr"/>
            <a:endParaRPr lang="fr-FR" dirty="0">
              <a:solidFill>
                <a:schemeClr val="bg1"/>
              </a:solidFill>
            </a:endParaRPr>
          </a:p>
          <a:p>
            <a:pPr algn="ctr"/>
            <a:r>
              <a:rPr lang="fr-FR" dirty="0">
                <a:solidFill>
                  <a:schemeClr val="bg1"/>
                </a:solidFill>
              </a:rPr>
              <a:t>Matchs de classement et finale.</a:t>
            </a:r>
          </a:p>
        </p:txBody>
      </p:sp>
      <p:sp>
        <p:nvSpPr>
          <p:cNvPr id="14" name="Rectangle à coins arrondis 13"/>
          <p:cNvSpPr/>
          <p:nvPr/>
        </p:nvSpPr>
        <p:spPr>
          <a:xfrm>
            <a:off x="9334616"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Un </a:t>
            </a:r>
            <a:r>
              <a:rPr lang="fr-FR" b="1" dirty="0">
                <a:solidFill>
                  <a:schemeClr val="bg1"/>
                </a:solidFill>
              </a:rPr>
              <a:t>dossier de confirmation de participation </a:t>
            </a:r>
            <a:r>
              <a:rPr lang="fr-FR" dirty="0">
                <a:solidFill>
                  <a:schemeClr val="bg1"/>
                </a:solidFill>
              </a:rPr>
              <a:t>sera envoyé aux équipes qualifiées.</a:t>
            </a:r>
          </a:p>
        </p:txBody>
      </p:sp>
      <p:sp>
        <p:nvSpPr>
          <p:cNvPr id="17" name="Rectangle à coins arrondis 16"/>
          <p:cNvSpPr/>
          <p:nvPr/>
        </p:nvSpPr>
        <p:spPr>
          <a:xfrm>
            <a:off x="482398"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6 équipes =</a:t>
            </a:r>
          </a:p>
          <a:p>
            <a:pPr algn="ctr"/>
            <a:endParaRPr lang="fr-FR" b="1" dirty="0">
              <a:solidFill>
                <a:schemeClr val="bg1"/>
              </a:solidFill>
            </a:endParaRPr>
          </a:p>
          <a:p>
            <a:pPr algn="ctr"/>
            <a:r>
              <a:rPr lang="fr-FR" b="1" dirty="0">
                <a:solidFill>
                  <a:schemeClr val="bg1"/>
                </a:solidFill>
              </a:rPr>
              <a:t>5 qualifiés</a:t>
            </a:r>
          </a:p>
          <a:p>
            <a:pPr algn="ctr"/>
            <a:r>
              <a:rPr lang="fr-FR" b="1" dirty="0">
                <a:solidFill>
                  <a:schemeClr val="bg1"/>
                </a:solidFill>
              </a:rPr>
              <a:t> +</a:t>
            </a:r>
          </a:p>
          <a:p>
            <a:pPr algn="ctr"/>
            <a:r>
              <a:rPr lang="fr-FR" b="1" dirty="0">
                <a:solidFill>
                  <a:schemeClr val="bg1"/>
                </a:solidFill>
              </a:rPr>
              <a:t>École</a:t>
            </a:r>
          </a:p>
          <a:p>
            <a:pPr algn="ctr"/>
            <a:r>
              <a:rPr lang="fr-FR" b="1" dirty="0">
                <a:solidFill>
                  <a:schemeClr val="bg1"/>
                </a:solidFill>
              </a:rPr>
              <a:t>Organisatrice</a:t>
            </a:r>
          </a:p>
          <a:p>
            <a:pPr algn="ctr"/>
            <a:r>
              <a:rPr lang="fr-FR" b="1" dirty="0">
                <a:solidFill>
                  <a:schemeClr val="bg1"/>
                </a:solidFill>
              </a:rPr>
              <a:t>Vainqueur 2024</a:t>
            </a:r>
          </a:p>
          <a:p>
            <a:pPr algn="ctr"/>
            <a:r>
              <a:rPr lang="fr-FR" b="1" dirty="0">
                <a:solidFill>
                  <a:schemeClr val="bg1"/>
                </a:solidFill>
              </a:rPr>
              <a:t>POLYTECH LILLE</a:t>
            </a:r>
            <a:endParaRPr lang="fr-FR" dirty="0">
              <a:solidFill>
                <a:schemeClr val="bg1"/>
              </a:solidFill>
            </a:endParaRPr>
          </a:p>
        </p:txBody>
      </p:sp>
      <p:sp>
        <p:nvSpPr>
          <p:cNvPr id="18" name="Rectangle à coins arrondis 17"/>
          <p:cNvSpPr/>
          <p:nvPr/>
        </p:nvSpPr>
        <p:spPr>
          <a:xfrm>
            <a:off x="3304202" y="2714612"/>
            <a:ext cx="2352732" cy="240379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a:t>
            </a:r>
            <a:r>
              <a:rPr lang="fr-FR" b="1" baseline="30000" dirty="0">
                <a:solidFill>
                  <a:schemeClr val="bg1"/>
                </a:solidFill>
              </a:rPr>
              <a:t>er</a:t>
            </a:r>
            <a:r>
              <a:rPr lang="fr-FR" b="1" dirty="0">
                <a:solidFill>
                  <a:schemeClr val="bg1"/>
                </a:solidFill>
              </a:rPr>
              <a:t> journée :</a:t>
            </a:r>
          </a:p>
          <a:p>
            <a:pPr algn="ctr"/>
            <a:endParaRPr lang="fr-FR" dirty="0">
              <a:solidFill>
                <a:schemeClr val="bg1"/>
              </a:solidFill>
            </a:endParaRPr>
          </a:p>
          <a:p>
            <a:pPr algn="ctr"/>
            <a:r>
              <a:rPr lang="fr-FR" dirty="0">
                <a:solidFill>
                  <a:schemeClr val="bg1"/>
                </a:solidFill>
              </a:rPr>
              <a:t> Formule championnat</a:t>
            </a:r>
          </a:p>
        </p:txBody>
      </p:sp>
      <p:sp>
        <p:nvSpPr>
          <p:cNvPr id="16"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345764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398" y="5574405"/>
            <a:ext cx="2223857" cy="9283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C:\Users\goudry\Desktop\APS CGE\ASEI\Logo ASE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98" y="648856"/>
            <a:ext cx="1141095" cy="1346200"/>
          </a:xfrm>
          <a:prstGeom prst="rect">
            <a:avLst/>
          </a:prstGeom>
          <a:noFill/>
          <a:ln>
            <a:noFill/>
          </a:ln>
        </p:spPr>
      </p:pic>
      <p:pic>
        <p:nvPicPr>
          <p:cNvPr id="5" name="Image 4" descr="Tweets with replies by FFSU (@FFSportU) / Twi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018" y="648856"/>
            <a:ext cx="1200727" cy="1346200"/>
          </a:xfrm>
          <a:prstGeom prst="rect">
            <a:avLst/>
          </a:prstGeom>
          <a:noFill/>
          <a:ln>
            <a:noFill/>
          </a:ln>
        </p:spPr>
      </p:pic>
      <p:sp>
        <p:nvSpPr>
          <p:cNvPr id="6" name="Rectangle à coins arrondis 5"/>
          <p:cNvSpPr/>
          <p:nvPr/>
        </p:nvSpPr>
        <p:spPr>
          <a:xfrm>
            <a:off x="2147813" y="2073853"/>
            <a:ext cx="7568480" cy="44334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3. Rôle de l’équipe hôte.</a:t>
            </a:r>
          </a:p>
          <a:p>
            <a:pPr marL="342900" indent="-342900" algn="ctr">
              <a:buAutoNum type="arabicPeriod"/>
            </a:pPr>
            <a:endParaRPr lang="fr-FR" b="1" dirty="0">
              <a:solidFill>
                <a:schemeClr val="bg1"/>
              </a:solidFill>
            </a:endParaRPr>
          </a:p>
        </p:txBody>
      </p:sp>
      <p:pic>
        <p:nvPicPr>
          <p:cNvPr id="7" name="Image 6" descr="C:\Users\goudry\Desktop\APS CGE\FFSU\Partenaires officiels FFSU\ans_entete-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898" y="5656955"/>
            <a:ext cx="1741805" cy="857250"/>
          </a:xfrm>
          <a:prstGeom prst="rect">
            <a:avLst/>
          </a:prstGeom>
          <a:noFill/>
          <a:ln>
            <a:noFill/>
          </a:ln>
        </p:spPr>
      </p:pic>
      <p:pic>
        <p:nvPicPr>
          <p:cNvPr id="8" name="Image 7" descr="C:\Users\goudry\Desktop\APS CGE\FFSU\Partenaires officiels FFSU\LOGO MES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40" y="5523287"/>
            <a:ext cx="1403350" cy="1030605"/>
          </a:xfrm>
          <a:prstGeom prst="rect">
            <a:avLst/>
          </a:prstGeom>
          <a:noFill/>
          <a:ln>
            <a:noFill/>
          </a:ln>
        </p:spPr>
      </p:pic>
      <p:pic>
        <p:nvPicPr>
          <p:cNvPr id="9" name="Image 8" descr="C:\Users\goudry\Desktop\APS CGE\FFSU\Partenaires officiels FFSU\MA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70" y="5574405"/>
            <a:ext cx="1112520" cy="939800"/>
          </a:xfrm>
          <a:prstGeom prst="rect">
            <a:avLst/>
          </a:prstGeom>
          <a:noFill/>
          <a:ln>
            <a:noFill/>
          </a:ln>
        </p:spPr>
      </p:pic>
      <p:sp>
        <p:nvSpPr>
          <p:cNvPr id="10" name="Rectangle à coins arrondis 9"/>
          <p:cNvSpPr/>
          <p:nvPr/>
        </p:nvSpPr>
        <p:spPr>
          <a:xfrm>
            <a:off x="295563" y="2974397"/>
            <a:ext cx="5514109" cy="23966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Voir avec son école ou sa ligue FFSU les différentes disponibilités d'installations sportives</a:t>
            </a:r>
            <a:r>
              <a:rPr lang="fr-FR" dirty="0">
                <a:solidFill>
                  <a:schemeClr val="bg1"/>
                </a:solidFill>
              </a:rPr>
              <a:t>.</a:t>
            </a:r>
          </a:p>
          <a:p>
            <a:pPr algn="ctr"/>
            <a:endParaRPr lang="fr-FR" dirty="0">
              <a:solidFill>
                <a:schemeClr val="bg1"/>
              </a:solidFill>
            </a:endParaRPr>
          </a:p>
          <a:p>
            <a:pPr algn="ctr"/>
            <a:r>
              <a:rPr lang="fr-FR" dirty="0">
                <a:solidFill>
                  <a:schemeClr val="bg1"/>
                </a:solidFill>
              </a:rPr>
              <a:t>Créneaux 3h idéal minimum 2h30 </a:t>
            </a:r>
          </a:p>
          <a:p>
            <a:pPr algn="ctr"/>
            <a:r>
              <a:rPr lang="fr-FR" dirty="0">
                <a:solidFill>
                  <a:schemeClr val="bg1"/>
                </a:solidFill>
              </a:rPr>
              <a:t>pour poules de 3 ou 4. </a:t>
            </a:r>
          </a:p>
        </p:txBody>
      </p:sp>
      <p:sp>
        <p:nvSpPr>
          <p:cNvPr id="11" name="Rectangle à coins arrondis 10"/>
          <p:cNvSpPr/>
          <p:nvPr/>
        </p:nvSpPr>
        <p:spPr>
          <a:xfrm>
            <a:off x="6096001" y="2974397"/>
            <a:ext cx="5689600" cy="23966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Proposer si possible 3 dates et se mettre d'accord avec les différentes équipes. Possibilité en soirée, le jeudi après-midi ou le week-end </a:t>
            </a:r>
            <a:r>
              <a:rPr lang="fr-FR" dirty="0">
                <a:solidFill>
                  <a:schemeClr val="bg1"/>
                </a:solidFill>
              </a:rPr>
              <a:t>(seules indisponibilités pour examens et vacances prises en compte puis autres compétitions officielles FFSU). En cas de litige le comité d’organisation fixera la date avec la ligue concernée.</a:t>
            </a:r>
          </a:p>
        </p:txBody>
      </p:sp>
      <p:sp>
        <p:nvSpPr>
          <p:cNvPr id="14" name="Titre 1"/>
          <p:cNvSpPr>
            <a:spLocks noGrp="1"/>
          </p:cNvSpPr>
          <p:nvPr>
            <p:ph type="ctrTitle"/>
          </p:nvPr>
        </p:nvSpPr>
        <p:spPr>
          <a:xfrm>
            <a:off x="1466632" y="256311"/>
            <a:ext cx="8930843" cy="1059874"/>
          </a:xfrm>
        </p:spPr>
        <p:txBody>
          <a:bodyPr>
            <a:noAutofit/>
          </a:bodyPr>
          <a:lstStyle/>
          <a:p>
            <a:pPr algn="ctr"/>
            <a:r>
              <a:rPr lang="fr-FR" sz="3200" b="1" dirty="0"/>
              <a:t>Coupe de France FUTSAL FFSU</a:t>
            </a:r>
            <a:br>
              <a:rPr lang="fr-FR" sz="3200" b="1" dirty="0"/>
            </a:br>
            <a:r>
              <a:rPr lang="fr-FR" sz="3200" b="1" dirty="0"/>
              <a:t>DES Ecoles d’ingénieurs 2024-2025</a:t>
            </a:r>
          </a:p>
        </p:txBody>
      </p:sp>
    </p:spTree>
    <p:extLst>
      <p:ext uri="{BB962C8B-B14F-4D97-AF65-F5344CB8AC3E}">
        <p14:creationId xmlns:p14="http://schemas.microsoft.com/office/powerpoint/2010/main" val="1202775552"/>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TM02900771[[fn=Secteur]]</Template>
  <TotalTime>295</TotalTime>
  <Words>1417</Words>
  <Application>Microsoft Office PowerPoint</Application>
  <PresentationFormat>Grand écran</PresentationFormat>
  <Paragraphs>227</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Century Gothic</vt:lpstr>
      <vt:lpstr>Courier New</vt:lpstr>
      <vt:lpstr>Symbol</vt:lpstr>
      <vt:lpstr>Times New Roman</vt:lpstr>
      <vt:lpstr>Wingdings</vt:lpstr>
      <vt:lpstr>Wingdings 3</vt:lpstr>
      <vt:lpstr>Secteur</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Présentation PowerPoint</vt:lpstr>
      <vt:lpstr>Présentation PowerPoint</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Coupe de France FUTSAL FFSU DES Ecoles d’ingénieurs 2024-2025</vt:lpstr>
      <vt:lpstr>Présentation PowerPoint</vt:lpstr>
    </vt:vector>
  </TitlesOfParts>
  <Company>UTT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Coupe de France de futsal Ecoles d’ingénieurs 2023</dc:title>
  <dc:creator>Stephane Goudry</dc:creator>
  <cp:lastModifiedBy>Philippe REBOT</cp:lastModifiedBy>
  <cp:revision>48</cp:revision>
  <cp:lastPrinted>2023-10-27T10:21:21Z</cp:lastPrinted>
  <dcterms:created xsi:type="dcterms:W3CDTF">2023-03-09T08:14:46Z</dcterms:created>
  <dcterms:modified xsi:type="dcterms:W3CDTF">2024-11-08T08:59:36Z</dcterms:modified>
</cp:coreProperties>
</file>