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44"/>
  </p:notesMasterIdLst>
  <p:sldIdLst>
    <p:sldId id="256" r:id="rId3"/>
    <p:sldId id="340" r:id="rId4"/>
    <p:sldId id="338" r:id="rId5"/>
    <p:sldId id="367" r:id="rId6"/>
    <p:sldId id="306" r:id="rId7"/>
    <p:sldId id="368" r:id="rId8"/>
    <p:sldId id="399" r:id="rId9"/>
    <p:sldId id="416" r:id="rId10"/>
    <p:sldId id="414" r:id="rId11"/>
    <p:sldId id="415" r:id="rId12"/>
    <p:sldId id="394" r:id="rId13"/>
    <p:sldId id="373" r:id="rId14"/>
    <p:sldId id="271" r:id="rId15"/>
    <p:sldId id="272" r:id="rId16"/>
    <p:sldId id="273" r:id="rId17"/>
    <p:sldId id="278" r:id="rId18"/>
    <p:sldId id="260" r:id="rId19"/>
    <p:sldId id="274" r:id="rId20"/>
    <p:sldId id="275" r:id="rId21"/>
    <p:sldId id="276" r:id="rId22"/>
    <p:sldId id="279" r:id="rId23"/>
    <p:sldId id="277" r:id="rId24"/>
    <p:sldId id="412" r:id="rId25"/>
    <p:sldId id="358" r:id="rId26"/>
    <p:sldId id="360" r:id="rId27"/>
    <p:sldId id="361" r:id="rId28"/>
    <p:sldId id="408" r:id="rId29"/>
    <p:sldId id="405" r:id="rId30"/>
    <p:sldId id="377" r:id="rId31"/>
    <p:sldId id="406" r:id="rId32"/>
    <p:sldId id="391" r:id="rId33"/>
    <p:sldId id="409" r:id="rId34"/>
    <p:sldId id="410" r:id="rId35"/>
    <p:sldId id="411" r:id="rId36"/>
    <p:sldId id="382" r:id="rId37"/>
    <p:sldId id="403" r:id="rId38"/>
    <p:sldId id="401" r:id="rId39"/>
    <p:sldId id="407" r:id="rId40"/>
    <p:sldId id="402" r:id="rId41"/>
    <p:sldId id="404" r:id="rId42"/>
    <p:sldId id="36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87854" autoAdjust="0"/>
  </p:normalViewPr>
  <p:slideViewPr>
    <p:cSldViewPr snapToGrid="0">
      <p:cViewPr varScale="1">
        <p:scale>
          <a:sx n="56" d="100"/>
          <a:sy n="56" d="100"/>
        </p:scale>
        <p:origin x="8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0B164-8D2D-4D2E-8207-78EA223943D2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CDBE-E9B5-4B93-82D5-90BC517FA3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78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CDBE-E9B5-4B93-82D5-90BC517FA38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10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CDBE-E9B5-4B93-82D5-90BC517FA38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91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CDBE-E9B5-4B93-82D5-90BC517FA38A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46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CA57E-5EBD-47A8-A72F-0880378F4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87190D-C4A4-415A-97CB-53498712B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7CA6F0-3F54-4F69-9EA7-84BB2573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6639B3-B41D-4137-918E-9DF48473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F5A5F-CC2B-465D-A0EF-E214652D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93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D2ADD-0726-4BDC-B871-FC2AB13A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7D998B-5ECF-40DF-843B-791EFB863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D32B89-C671-46CF-94E3-53349B7A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A88D5D-B5A2-4809-8308-CE031B9F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C03B9A-9197-4A62-AFBC-311A0E69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4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88B4ED-84D1-4D76-8128-E521300A9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2575A7-D7B4-42FF-9078-8CB54CF27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5A47E5-0153-46D0-9635-60D51C7E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2995BA-31C2-44A1-BDE2-8A5283EC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5C36F1-E467-46C1-886E-A04EE128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36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0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53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45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86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84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74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43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38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D7848-469E-4322-8CB7-2AE14AE0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D17865-27DE-4A06-81A5-E1305111A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53061B-0368-4734-A260-D0896576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276141-55CD-47BA-A235-C19DE57F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0EBC2-2CD1-41FF-9E5E-EA51E53A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493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787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326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928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489D4-2D9A-4C0A-A291-7B49CD50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50DA3B-F1AC-4611-9C68-FAAEB07E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951655-1B70-469D-A00A-C8DFC3E5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C5B9E0-E7A4-4ECE-B357-5A20068F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45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378F23-5590-49E6-95A6-193A1E8A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17B725-CF86-419D-B1C1-1D3E3B5A4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0E94A4-C4FA-4455-B401-354FA1C3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1337A7-AE74-4752-B95E-20B45416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FED84D-54A6-4035-BCCA-49509447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15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9B300-2A9A-4F1A-89DD-D47C27A7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E3F283-E79F-4BBA-951C-F8CFE45C5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B44C5F-516E-4914-AFC4-E4729A2C4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3BB57C-5B0E-4D41-B5FC-5134D6DED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0CB56C-C025-4B00-BC74-DADD59AD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9B3094-F7B7-46AA-8540-78552156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04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B8124-FBAF-4D70-A0D1-ACE82D35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61C72D-E9B1-4188-A465-F9D59A1D9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56D69E-5150-443E-A935-7BF44000C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FCD7C4-5EBC-4634-B22C-671820E04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53A41D7-8256-4E80-A0F7-EA107D009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4376F1-4026-4B41-B2A8-EA880BEF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3A0149-0ED7-4DA6-8D51-9DCC0581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D64140-A220-4FAF-9983-2D8AB1ED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74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5C6B6-C0C0-482F-A71B-CDFB37C2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7BBDA4-8343-461F-8036-9468240E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1BF317-F5D3-4FAD-A43C-F9E3A8F6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13876E-E8C2-4468-BD50-C099690D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46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B166D1-487E-4CE1-BB95-DD308901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BE3290-D33C-4148-ABDA-C2E94C6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2F92E1-24C8-472C-9B64-01BD1648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16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C8A46-F5C7-4B7A-AF64-4A2454DF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CC088-522A-4DEC-B35C-36AC0B91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3F1145-72E5-492B-BB5A-94C97D620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4C2D52-C9DA-407A-88E5-155D58C9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32C66B-E96B-489F-A7E5-98C0CD7F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E1B100-AA4D-4618-AB66-86345A29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59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AC54A-DEA9-47EA-BD7B-B2BABD2D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37007D-DD90-48EE-A365-ED7DF8FE2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C8FAA1-CDB2-4C18-B94F-4E17E7F32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244155-561A-47D9-A665-77D04869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B7EEF2-2DCB-44B7-B6BC-794B21F5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4D0AB9-11E3-47DF-86A0-7AB36434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91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3386075-7433-430C-919D-FDE6FA6E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3D1726-A3A0-40ED-8AB8-1BDC8E663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8881FE-5AB3-48C4-B3DD-329A285DD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05367-3FCD-44AC-8ED4-1FAB55370242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D0AD74-32F5-4973-A3E9-CD2981CDE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BB5FC-D34F-4C46-8634-0CF32A9AF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033E5-F0FB-4AF9-9CA2-387782BB2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25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9AEEB-3C1D-4738-9672-19093873EE9E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75FA8-5BEA-4FB1-8D73-51EA439B0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9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7">
            <a:extLst>
              <a:ext uri="{FF2B5EF4-FFF2-40B4-BE49-F238E27FC236}">
                <a16:creationId xmlns:a16="http://schemas.microsoft.com/office/drawing/2014/main" id="{E8E644A3-085C-45F7-8061-0EA356AC29F7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111391" y="2749407"/>
            <a:ext cx="1045206" cy="7171981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5" name="Group 60">
            <a:extLst>
              <a:ext uri="{FF2B5EF4-FFF2-40B4-BE49-F238E27FC236}">
                <a16:creationId xmlns:a16="http://schemas.microsoft.com/office/drawing/2014/main" id="{9BEFE8B1-B017-428F-AA67-763C9D18B45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0308117" y="5453354"/>
            <a:ext cx="1883883" cy="1404646"/>
            <a:chOff x="0" y="-3585"/>
            <a:chExt cx="1688" cy="3392"/>
          </a:xfrm>
        </p:grpSpPr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13DB5D44-569B-4103-A0C5-3467ED835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8826B7BE-1D60-4F61-92F3-2CB1679F9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69" y="216920"/>
            <a:ext cx="1496681" cy="1102501"/>
          </a:xfrm>
          <a:prstGeom prst="rect">
            <a:avLst/>
          </a:prstGeom>
        </p:spPr>
      </p:pic>
      <p:sp>
        <p:nvSpPr>
          <p:cNvPr id="26" name="Freeform 57">
            <a:extLst>
              <a:ext uri="{FF2B5EF4-FFF2-40B4-BE49-F238E27FC236}">
                <a16:creationId xmlns:a16="http://schemas.microsoft.com/office/drawing/2014/main" id="{DCA7820E-5E25-4164-A380-2B79BAD874C1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44750" y="-5552628"/>
            <a:ext cx="1102500" cy="12192001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7B9E626-0532-4BA1-9868-2048CCDB4BE1}"/>
              </a:ext>
            </a:extLst>
          </p:cNvPr>
          <p:cNvSpPr txBox="1"/>
          <p:nvPr/>
        </p:nvSpPr>
        <p:spPr>
          <a:xfrm>
            <a:off x="2035250" y="2300130"/>
            <a:ext cx="85123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COMITE DIRECTEUR FEDERAL</a:t>
            </a:r>
          </a:p>
          <a:p>
            <a:pPr algn="ctr"/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-</a:t>
            </a:r>
            <a:r>
              <a:rPr lang="fr-FR" sz="44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-</a:t>
            </a:r>
          </a:p>
          <a:p>
            <a:pPr algn="ctr"/>
            <a:r>
              <a:rPr lang="fr-FR" sz="44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FF SPORT 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F4C068-8881-41C8-BBFB-9F9619B7B823}"/>
              </a:ext>
            </a:extLst>
          </p:cNvPr>
          <p:cNvSpPr txBox="1"/>
          <p:nvPr/>
        </p:nvSpPr>
        <p:spPr>
          <a:xfrm rot="21054359">
            <a:off x="5052959" y="5540761"/>
            <a:ext cx="765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Lundi 06 décembre 2021 -</a:t>
            </a:r>
            <a:r>
              <a:rPr lang="fr-FR" sz="2400" dirty="0">
                <a:solidFill>
                  <a:srgbClr val="C00000"/>
                </a:solidFill>
                <a:latin typeface="Avenir Next LT Pro" panose="020B0504020202020204" pitchFamily="34" charset="0"/>
              </a:rPr>
              <a:t>-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Avenir Next LT Pro" panose="020B0504020202020204" pitchFamily="34" charset="0"/>
              </a:rPr>
              <a:t>En visioconférence</a:t>
            </a:r>
          </a:p>
        </p:txBody>
      </p:sp>
    </p:spTree>
    <p:extLst>
      <p:ext uri="{BB962C8B-B14F-4D97-AF65-F5344CB8AC3E}">
        <p14:creationId xmlns:p14="http://schemas.microsoft.com/office/powerpoint/2010/main" val="54483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6" y="132204"/>
            <a:ext cx="720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CANDIDATURES COMMISSIONS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904356" y="672029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C53E6C4-6CA8-4DEC-84F7-BEAB84EBA844}"/>
              </a:ext>
            </a:extLst>
          </p:cNvPr>
          <p:cNvSpPr txBox="1"/>
          <p:nvPr/>
        </p:nvSpPr>
        <p:spPr>
          <a:xfrm>
            <a:off x="1763896" y="1199294"/>
            <a:ext cx="10428104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24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Commission disciplinaire d’appel  : </a:t>
            </a:r>
          </a:p>
          <a:p>
            <a:endParaRPr lang="fr-FR" sz="1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membre élu du comité directeur fédéral non étudiant :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Jean-François FROUSTEY</a:t>
            </a:r>
          </a:p>
          <a:p>
            <a:pPr lvl="0"/>
            <a:endParaRPr lang="fr-FR" sz="2000" b="1" dirty="0">
              <a:solidFill>
                <a:schemeClr val="accent1">
                  <a:lumMod val="75000"/>
                </a:schemeClr>
              </a:solidFill>
              <a:effectLst/>
              <a:latin typeface="Avenir Next LT Pro" panose="020B05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Deux membres étudiants licenciés FF Sport U, non membres du comité directeur fédéral, mais élus d’une association sportive :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Arthur ADAM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(ISEN Lille) et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Timothée MASSOT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(INSA Lyon)</a:t>
            </a:r>
          </a:p>
          <a:p>
            <a:pPr lvl="0"/>
            <a:endParaRPr lang="fr-FR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 personnalité extérieure choisie pour ses compétences dans le domaine juridique :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Victoria DREZE</a:t>
            </a:r>
          </a:p>
          <a:p>
            <a:pPr marL="342900" lvl="0" indent="-342900">
              <a:buFont typeface="Avenir Next LT Pro" panose="020B0504020202020204" pitchFamily="34" charset="0"/>
              <a:buChar char="-"/>
            </a:pPr>
            <a:endParaRPr lang="fr-FR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829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VOTES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F12C896-A04B-4305-A2AD-8DC6C9C08EDF}"/>
              </a:ext>
            </a:extLst>
          </p:cNvPr>
          <p:cNvSpPr txBox="1"/>
          <p:nvPr/>
        </p:nvSpPr>
        <p:spPr>
          <a:xfrm>
            <a:off x="568448" y="1833975"/>
            <a:ext cx="11055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Approbation de la nomination des membres de la commission de surveillance des opérations électorales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77F823C-61AB-4DD0-8D8B-B879C88C1B36}"/>
              </a:ext>
            </a:extLst>
          </p:cNvPr>
          <p:cNvSpPr txBox="1"/>
          <p:nvPr/>
        </p:nvSpPr>
        <p:spPr>
          <a:xfrm>
            <a:off x="568448" y="3410202"/>
            <a:ext cx="11055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Approbation de la nomination des membres de la commission disciplinaire de première instance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6F9787-3632-4281-A130-1ECAAB1210DA}"/>
              </a:ext>
            </a:extLst>
          </p:cNvPr>
          <p:cNvSpPr txBox="1"/>
          <p:nvPr/>
        </p:nvSpPr>
        <p:spPr>
          <a:xfrm>
            <a:off x="568448" y="4959032"/>
            <a:ext cx="11055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Approbation de la nomination des membres de la commission disciplinaire d’appel</a:t>
            </a:r>
          </a:p>
        </p:txBody>
      </p:sp>
    </p:spTree>
    <p:extLst>
      <p:ext uri="{BB962C8B-B14F-4D97-AF65-F5344CB8AC3E}">
        <p14:creationId xmlns:p14="http://schemas.microsoft.com/office/powerpoint/2010/main" val="141688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6" y="132204"/>
            <a:ext cx="538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ORDRE DU JOUR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904356" y="672029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C53E6C4-6CA8-4DEC-84F7-BEAB84EBA844}"/>
              </a:ext>
            </a:extLst>
          </p:cNvPr>
          <p:cNvSpPr txBox="1"/>
          <p:nvPr/>
        </p:nvSpPr>
        <p:spPr>
          <a:xfrm>
            <a:off x="1763896" y="802191"/>
            <a:ext cx="1029525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1. Approbation du compte-rendu du CDF du 27 septembre 2021 -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VOTE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2. Introduction et actualité de l’activité du Président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3. PÔLE INSTITUTIONNEL 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3.1. Nomination des membres des différentes commissions statutaires -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	3.1.1. Commission de  surveillance des opérations électorales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	3.1.2. Commission disciplinaire de première instance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	3.1.3. Commission disciplinaire d’appel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	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3.2. Point d’étape du projet fédéral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		3.3. Approbation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de la demande de racine commune aux AS UGA, AS Grenoble INP et AS Sciences 		Politiques Grenoble – VOTE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3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12A4BF09-D5F6-4458-A710-F7CF83F6FEF1}"/>
              </a:ext>
            </a:extLst>
          </p:cNvPr>
          <p:cNvSpPr txBox="1"/>
          <p:nvPr/>
        </p:nvSpPr>
        <p:spPr>
          <a:xfrm>
            <a:off x="2345634" y="2221326"/>
            <a:ext cx="81003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PROJET FEDERAL</a:t>
            </a:r>
          </a:p>
          <a:p>
            <a:pPr algn="ctr"/>
            <a:endParaRPr lang="fr-FR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Point d’étape – 06/12/21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8828002-113E-439F-ADEA-0FF8CD0645F0}"/>
              </a:ext>
            </a:extLst>
          </p:cNvPr>
          <p:cNvCxnSpPr>
            <a:cxnSpLocks/>
          </p:cNvCxnSpPr>
          <p:nvPr/>
        </p:nvCxnSpPr>
        <p:spPr>
          <a:xfrm>
            <a:off x="3091070" y="3476502"/>
            <a:ext cx="664927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4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0765C5EB-E10A-4358-BD78-13108CB003AB}"/>
              </a:ext>
            </a:extLst>
          </p:cNvPr>
          <p:cNvSpPr txBox="1"/>
          <p:nvPr/>
        </p:nvSpPr>
        <p:spPr>
          <a:xfrm>
            <a:off x="1662172" y="1656616"/>
            <a:ext cx="10333313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4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« 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Qui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sommes nous ? D’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où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 venons nous ?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Où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 allons nous ? »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4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Quelles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transitions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 devons-nous opérer ? 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4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Une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ambition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 affirmée : </a:t>
            </a: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Utilité, Unicité, Universalité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800" i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endParaRPr lang="fr-FR" sz="2800" i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800" i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* Déjà rédigé et validé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3200" i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97FD96-3738-4D6D-BFBD-62A540409DC3}"/>
              </a:ext>
            </a:extLst>
          </p:cNvPr>
          <p:cNvSpPr txBox="1"/>
          <p:nvPr/>
        </p:nvSpPr>
        <p:spPr>
          <a:xfrm>
            <a:off x="1662172" y="256530"/>
            <a:ext cx="10295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1/ PREAMBULE *</a:t>
            </a:r>
            <a:endParaRPr lang="fr-FR" sz="3600" b="1" dirty="0">
              <a:solidFill>
                <a:srgbClr val="C00000"/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endParaRPr lang="fr-FR" sz="36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871F4F6-AA1E-4DD2-A8F0-2C8CDFAA8762}"/>
              </a:ext>
            </a:extLst>
          </p:cNvPr>
          <p:cNvCxnSpPr/>
          <p:nvPr/>
        </p:nvCxnSpPr>
        <p:spPr>
          <a:xfrm>
            <a:off x="1773833" y="981780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976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BEAFD5B7-CD6F-4598-A1D8-9B8902F2012E}"/>
              </a:ext>
            </a:extLst>
          </p:cNvPr>
          <p:cNvSpPr txBox="1"/>
          <p:nvPr/>
        </p:nvSpPr>
        <p:spPr>
          <a:xfrm>
            <a:off x="1700233" y="150257"/>
            <a:ext cx="10295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2/ CONTEXTE – ECOSYSTEME - DEFIS</a:t>
            </a:r>
            <a:endParaRPr lang="fr-FR" sz="3200" b="1" dirty="0">
              <a:solidFill>
                <a:srgbClr val="C00000"/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endParaRPr lang="fr-FR" sz="32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59177DE-D3D5-42C6-87B1-F0CE21851DB4}"/>
              </a:ext>
            </a:extLst>
          </p:cNvPr>
          <p:cNvCxnSpPr/>
          <p:nvPr/>
        </p:nvCxnSpPr>
        <p:spPr>
          <a:xfrm>
            <a:off x="1731162" y="833621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FA53C982-0D85-44DF-A2EB-A994594757C5}"/>
              </a:ext>
            </a:extLst>
          </p:cNvPr>
          <p:cNvSpPr txBox="1"/>
          <p:nvPr/>
        </p:nvSpPr>
        <p:spPr>
          <a:xfrm>
            <a:off x="1662173" y="1673955"/>
            <a:ext cx="1033331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L’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étudiant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(protéiforme) acteur du projet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L’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au cœur du projet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3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défis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à relever :</a:t>
            </a:r>
          </a:p>
          <a:p>
            <a:pPr marL="0" indent="0">
              <a:buNone/>
            </a:pPr>
            <a:b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-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Sociétal &amp; Environnemental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pour un engagement éco-responsable et citoyen </a:t>
            </a:r>
          </a:p>
          <a:p>
            <a:pPr marL="0" indent="0">
              <a:buNone/>
            </a:pPr>
            <a:b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-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Humain &amp; Culturel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par une expérience sportive singulière</a:t>
            </a:r>
          </a:p>
          <a:p>
            <a:pPr marL="0" indent="0">
              <a:buNone/>
            </a:pPr>
            <a:b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-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Numérique &amp; de Service Public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pour une accessibilité, une proximité et un service accrus</a:t>
            </a:r>
            <a:endParaRPr lang="fr-FR" i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i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64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BEAFD5B7-CD6F-4598-A1D8-9B8902F2012E}"/>
              </a:ext>
            </a:extLst>
          </p:cNvPr>
          <p:cNvSpPr txBox="1"/>
          <p:nvPr/>
        </p:nvSpPr>
        <p:spPr>
          <a:xfrm>
            <a:off x="1700233" y="150257"/>
            <a:ext cx="10295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3/ LES LEVIERS POUR RELEVER CES DEFIS</a:t>
            </a:r>
            <a:endParaRPr lang="fr-FR" sz="3200" b="1" dirty="0">
              <a:solidFill>
                <a:srgbClr val="C00000"/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endParaRPr lang="fr-FR" sz="32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59177DE-D3D5-42C6-87B1-F0CE21851DB4}"/>
              </a:ext>
            </a:extLst>
          </p:cNvPr>
          <p:cNvCxnSpPr/>
          <p:nvPr/>
        </p:nvCxnSpPr>
        <p:spPr>
          <a:xfrm>
            <a:off x="1731162" y="833621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FA53C982-0D85-44DF-A2EB-A994594757C5}"/>
              </a:ext>
            </a:extLst>
          </p:cNvPr>
          <p:cNvSpPr txBox="1"/>
          <p:nvPr/>
        </p:nvSpPr>
        <p:spPr>
          <a:xfrm>
            <a:off x="1662174" y="1514997"/>
            <a:ext cx="104917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Former, partager et transmettre un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HÉRITAGE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Le réseau relationnel des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ACTEURS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et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PARTENAIRES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et diversifier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l’ÉCOSYSTÈME FINANCIER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Ajuster et adapter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l’OFFRE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SPORTIVE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sur tous les territoires et à tous les niveaux de pratique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Réformer et moderniser la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GOUVERNANCE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et la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STRUCTURE FEDERALE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Développer notre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IDENTITÉ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, notre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LABEL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et étendre la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COMMUNICATION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i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7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4E695F7-5B4D-4F20-A046-DB1D4103A8DC}"/>
              </a:ext>
            </a:extLst>
          </p:cNvPr>
          <p:cNvSpPr txBox="1"/>
          <p:nvPr/>
        </p:nvSpPr>
        <p:spPr>
          <a:xfrm>
            <a:off x="4124194" y="1023349"/>
            <a:ext cx="373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3 DEFIS</a:t>
            </a:r>
            <a:endParaRPr lang="fr-FR" b="1" dirty="0">
              <a:solidFill>
                <a:srgbClr val="C00000"/>
              </a:solidFill>
              <a:highlight>
                <a:srgbClr val="FFFF00"/>
              </a:highlight>
              <a:latin typeface="Avenir Next LT Pro" panose="020B05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96AC7D-9E38-4B60-A911-BBB00DDB7144}"/>
              </a:ext>
            </a:extLst>
          </p:cNvPr>
          <p:cNvSpPr txBox="1"/>
          <p:nvPr/>
        </p:nvSpPr>
        <p:spPr>
          <a:xfrm>
            <a:off x="1576811" y="2039871"/>
            <a:ext cx="3027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Sociétal &amp; Environnemental </a:t>
            </a:r>
            <a:r>
              <a:rPr lang="fr-FR" sz="1000" dirty="0">
                <a:solidFill>
                  <a:schemeClr val="accent1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pour un engagement éco-responsable et citoyen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FC37CC-6BF0-4E59-83A4-7DFA831DB0BC}"/>
              </a:ext>
            </a:extLst>
          </p:cNvPr>
          <p:cNvSpPr txBox="1"/>
          <p:nvPr/>
        </p:nvSpPr>
        <p:spPr>
          <a:xfrm>
            <a:off x="4670089" y="2067207"/>
            <a:ext cx="2656365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Humain &amp; Culturel </a:t>
            </a:r>
          </a:p>
          <a:p>
            <a:pPr algn="ctr"/>
            <a:r>
              <a:rPr lang="fr-FR" sz="1050" dirty="0">
                <a:solidFill>
                  <a:schemeClr val="accent1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par une expérience sportive singulière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EF35ED-AEE6-4C84-AECA-CFBA5B2CFE41}"/>
              </a:ext>
            </a:extLst>
          </p:cNvPr>
          <p:cNvSpPr txBox="1"/>
          <p:nvPr/>
        </p:nvSpPr>
        <p:spPr>
          <a:xfrm>
            <a:off x="6850882" y="2062763"/>
            <a:ext cx="41299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Numérique &amp; de Service Public</a:t>
            </a:r>
          </a:p>
          <a:p>
            <a:pPr algn="ctr"/>
            <a:r>
              <a:rPr lang="fr-FR" sz="1000" dirty="0">
                <a:solidFill>
                  <a:schemeClr val="accent1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pour une accessibilité, une proximité et un service accrus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9DA5C3B-6450-4960-950F-2AE6E706F128}"/>
              </a:ext>
            </a:extLst>
          </p:cNvPr>
          <p:cNvSpPr txBox="1"/>
          <p:nvPr/>
        </p:nvSpPr>
        <p:spPr>
          <a:xfrm>
            <a:off x="5488100" y="3687983"/>
            <a:ext cx="140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5 LEVIERS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F7C04EF-83A2-42A3-A237-776AEA81B929}"/>
              </a:ext>
            </a:extLst>
          </p:cNvPr>
          <p:cNvSpPr txBox="1"/>
          <p:nvPr/>
        </p:nvSpPr>
        <p:spPr>
          <a:xfrm>
            <a:off x="4141797" y="6511761"/>
            <a:ext cx="380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OPÉRATIONNALISATION – ACTIONS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0726C5D-C0CA-49E5-86F1-371C69985535}"/>
              </a:ext>
            </a:extLst>
          </p:cNvPr>
          <p:cNvCxnSpPr>
            <a:cxnSpLocks/>
          </p:cNvCxnSpPr>
          <p:nvPr/>
        </p:nvCxnSpPr>
        <p:spPr>
          <a:xfrm>
            <a:off x="6032216" y="4075576"/>
            <a:ext cx="0" cy="58343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536203C1-4C4C-4164-A309-9B3C61F920E9}"/>
              </a:ext>
            </a:extLst>
          </p:cNvPr>
          <p:cNvSpPr txBox="1"/>
          <p:nvPr/>
        </p:nvSpPr>
        <p:spPr>
          <a:xfrm>
            <a:off x="1972227" y="2808360"/>
            <a:ext cx="254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U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TILE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A576C41-037B-45C9-AFA1-48E187BF41F9}"/>
              </a:ext>
            </a:extLst>
          </p:cNvPr>
          <p:cNvSpPr txBox="1"/>
          <p:nvPr/>
        </p:nvSpPr>
        <p:spPr>
          <a:xfrm>
            <a:off x="7842930" y="2808361"/>
            <a:ext cx="242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U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NIVERSELLE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32E9FC4-99A2-4BF9-BB36-8B621D951EA1}"/>
              </a:ext>
            </a:extLst>
          </p:cNvPr>
          <p:cNvSpPr txBox="1"/>
          <p:nvPr/>
        </p:nvSpPr>
        <p:spPr>
          <a:xfrm>
            <a:off x="4895611" y="2813084"/>
            <a:ext cx="22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U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NIQUE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D2FFCA7-EF3D-4CE7-AE7D-FE30FC629CBB}"/>
              </a:ext>
            </a:extLst>
          </p:cNvPr>
          <p:cNvCxnSpPr>
            <a:cxnSpLocks/>
          </p:cNvCxnSpPr>
          <p:nvPr/>
        </p:nvCxnSpPr>
        <p:spPr>
          <a:xfrm flipH="1">
            <a:off x="3807635" y="1324754"/>
            <a:ext cx="1506433" cy="6377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F8F3FC2-1E04-49C3-8F4F-0991BE630801}"/>
              </a:ext>
            </a:extLst>
          </p:cNvPr>
          <p:cNvCxnSpPr>
            <a:cxnSpLocks/>
          </p:cNvCxnSpPr>
          <p:nvPr/>
        </p:nvCxnSpPr>
        <p:spPr>
          <a:xfrm>
            <a:off x="6607063" y="1313122"/>
            <a:ext cx="1575305" cy="6855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B6B1F4A5-1417-4F68-A602-FB4419A12B3E}"/>
              </a:ext>
            </a:extLst>
          </p:cNvPr>
          <p:cNvCxnSpPr>
            <a:cxnSpLocks/>
          </p:cNvCxnSpPr>
          <p:nvPr/>
        </p:nvCxnSpPr>
        <p:spPr>
          <a:xfrm>
            <a:off x="6043379" y="3270025"/>
            <a:ext cx="0" cy="4513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00D8C357-3AAB-4CC8-A322-75714362DF82}"/>
              </a:ext>
            </a:extLst>
          </p:cNvPr>
          <p:cNvSpPr txBox="1"/>
          <p:nvPr/>
        </p:nvSpPr>
        <p:spPr>
          <a:xfrm>
            <a:off x="-46902" y="158647"/>
            <a:ext cx="12202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highlight>
                  <a:srgbClr val="000080"/>
                </a:highlight>
                <a:latin typeface="Avenir Next LT Pro" panose="020B0504020202020204" pitchFamily="34" charset="0"/>
                <a:ea typeface="Cambria" panose="02040503050406030204" pitchFamily="18" charset="0"/>
              </a:rPr>
              <a:t>PROJET HORIZON 2030</a:t>
            </a:r>
          </a:p>
          <a:p>
            <a:pPr algn="ctr"/>
            <a:endParaRPr lang="fr-FR" sz="8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Une Fédération agile pour une transition à réussir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F90D2B84-6928-4DFC-A778-70BCE7D05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0" y="195998"/>
            <a:ext cx="1017335" cy="101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8F0A2E-DF69-4DA3-8CCA-4FA9156F1F88}"/>
              </a:ext>
            </a:extLst>
          </p:cNvPr>
          <p:cNvCxnSpPr>
            <a:cxnSpLocks/>
          </p:cNvCxnSpPr>
          <p:nvPr/>
        </p:nvCxnSpPr>
        <p:spPr>
          <a:xfrm>
            <a:off x="3590925" y="888000"/>
            <a:ext cx="4928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6EA1F6E-63FA-4274-940F-114DB044C1CC}"/>
              </a:ext>
            </a:extLst>
          </p:cNvPr>
          <p:cNvCxnSpPr/>
          <p:nvPr/>
        </p:nvCxnSpPr>
        <p:spPr>
          <a:xfrm>
            <a:off x="2161436" y="3197388"/>
            <a:ext cx="7459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10599DCE-B99D-402D-A4BE-24FB74904D6A}"/>
              </a:ext>
            </a:extLst>
          </p:cNvPr>
          <p:cNvCxnSpPr>
            <a:cxnSpLocks/>
          </p:cNvCxnSpPr>
          <p:nvPr/>
        </p:nvCxnSpPr>
        <p:spPr>
          <a:xfrm flipH="1">
            <a:off x="1358518" y="4023689"/>
            <a:ext cx="4326956" cy="723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259C198C-5FA6-4D43-81B2-80BE099191C4}"/>
              </a:ext>
            </a:extLst>
          </p:cNvPr>
          <p:cNvCxnSpPr>
            <a:cxnSpLocks/>
          </p:cNvCxnSpPr>
          <p:nvPr/>
        </p:nvCxnSpPr>
        <p:spPr>
          <a:xfrm>
            <a:off x="6277553" y="4081806"/>
            <a:ext cx="1409845" cy="619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B16E41EB-CDD5-476D-8DAF-0B19A73CE86F}"/>
              </a:ext>
            </a:extLst>
          </p:cNvPr>
          <p:cNvCxnSpPr>
            <a:cxnSpLocks/>
          </p:cNvCxnSpPr>
          <p:nvPr/>
        </p:nvCxnSpPr>
        <p:spPr>
          <a:xfrm>
            <a:off x="6325807" y="4020626"/>
            <a:ext cx="3907340" cy="729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8242E91-AB6B-40B0-9651-9AFABCDEC88F}"/>
              </a:ext>
            </a:extLst>
          </p:cNvPr>
          <p:cNvCxnSpPr>
            <a:cxnSpLocks/>
          </p:cNvCxnSpPr>
          <p:nvPr/>
        </p:nvCxnSpPr>
        <p:spPr>
          <a:xfrm>
            <a:off x="6043379" y="6277068"/>
            <a:ext cx="4613" cy="2577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0355560-F962-4DF6-AD15-61E12A827F60}"/>
              </a:ext>
            </a:extLst>
          </p:cNvPr>
          <p:cNvCxnSpPr>
            <a:cxnSpLocks/>
          </p:cNvCxnSpPr>
          <p:nvPr/>
        </p:nvCxnSpPr>
        <p:spPr>
          <a:xfrm>
            <a:off x="6032216" y="2557269"/>
            <a:ext cx="0" cy="2880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55B7EB3C-A0B3-45C8-B3F6-EC44A2543759}"/>
              </a:ext>
            </a:extLst>
          </p:cNvPr>
          <p:cNvCxnSpPr>
            <a:cxnSpLocks/>
          </p:cNvCxnSpPr>
          <p:nvPr/>
        </p:nvCxnSpPr>
        <p:spPr>
          <a:xfrm>
            <a:off x="3245037" y="2543774"/>
            <a:ext cx="0" cy="2880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22946606-40AB-438E-8DAB-887A81879471}"/>
              </a:ext>
            </a:extLst>
          </p:cNvPr>
          <p:cNvCxnSpPr>
            <a:cxnSpLocks/>
          </p:cNvCxnSpPr>
          <p:nvPr/>
        </p:nvCxnSpPr>
        <p:spPr>
          <a:xfrm>
            <a:off x="8519407" y="2557269"/>
            <a:ext cx="0" cy="2880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31142F43-247D-44E6-A193-77043DEA1A9A}"/>
              </a:ext>
            </a:extLst>
          </p:cNvPr>
          <p:cNvSpPr txBox="1"/>
          <p:nvPr/>
        </p:nvSpPr>
        <p:spPr>
          <a:xfrm>
            <a:off x="4792963" y="4805737"/>
            <a:ext cx="24833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Ajuster et adapter</a:t>
            </a:r>
          </a:p>
          <a:p>
            <a:pPr algn="ctr"/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l’OFFRE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SPORTIVE</a:t>
            </a:r>
            <a:r>
              <a:rPr lang="fr-FR" sz="15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sur tous les territoires et à tous les niveaux de pratique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2C1408B-D9B1-4CEC-9F8A-17BE13455148}"/>
              </a:ext>
            </a:extLst>
          </p:cNvPr>
          <p:cNvSpPr txBox="1"/>
          <p:nvPr/>
        </p:nvSpPr>
        <p:spPr>
          <a:xfrm>
            <a:off x="2369424" y="4851714"/>
            <a:ext cx="23051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Renforcer le réseau relationnel des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ACTEURS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 et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PARTENAIRES 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t diversifier l’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ÉCOSYSTÈME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FINANCIER</a:t>
            </a:r>
          </a:p>
          <a:p>
            <a:pPr algn="ctr"/>
            <a:endParaRPr lang="fr-FR" sz="15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B484DC0-D452-4E33-B955-7F740C96C779}"/>
              </a:ext>
            </a:extLst>
          </p:cNvPr>
          <p:cNvSpPr txBox="1"/>
          <p:nvPr/>
        </p:nvSpPr>
        <p:spPr>
          <a:xfrm>
            <a:off x="9341755" y="4869098"/>
            <a:ext cx="271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Développer notre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IDENTITÉ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, notre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LABEL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 et étendre la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COMMUNICATION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DC46A2F-1470-4D60-9C3B-BE34D6C64264}"/>
              </a:ext>
            </a:extLst>
          </p:cNvPr>
          <p:cNvSpPr txBox="1"/>
          <p:nvPr/>
        </p:nvSpPr>
        <p:spPr>
          <a:xfrm>
            <a:off x="145331" y="4851714"/>
            <a:ext cx="196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Former, partager et transmettre un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HÉRITAGE</a:t>
            </a:r>
            <a:endParaRPr lang="fr-FR" sz="15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54" name="Organigramme : Procédé 53">
            <a:extLst>
              <a:ext uri="{FF2B5EF4-FFF2-40B4-BE49-F238E27FC236}">
                <a16:creationId xmlns:a16="http://schemas.microsoft.com/office/drawing/2014/main" id="{BD1A3EC3-8773-4802-95BC-D909754DC676}"/>
              </a:ext>
            </a:extLst>
          </p:cNvPr>
          <p:cNvSpPr/>
          <p:nvPr/>
        </p:nvSpPr>
        <p:spPr>
          <a:xfrm>
            <a:off x="154112" y="4796445"/>
            <a:ext cx="11892557" cy="810004"/>
          </a:xfrm>
          <a:prstGeom prst="flowChartProcess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venir Next LT Pro" panose="020B0504020202020204" pitchFamily="34" charset="0"/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B10C5A69-C63B-4509-8710-261923644117}"/>
              </a:ext>
            </a:extLst>
          </p:cNvPr>
          <p:cNvCxnSpPr>
            <a:cxnSpLocks/>
          </p:cNvCxnSpPr>
          <p:nvPr/>
        </p:nvCxnSpPr>
        <p:spPr>
          <a:xfrm flipH="1">
            <a:off x="3817738" y="4075576"/>
            <a:ext cx="1985885" cy="60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107B0263-5067-45EF-88C8-20B57CC19891}"/>
              </a:ext>
            </a:extLst>
          </p:cNvPr>
          <p:cNvSpPr txBox="1"/>
          <p:nvPr/>
        </p:nvSpPr>
        <p:spPr>
          <a:xfrm>
            <a:off x="7156745" y="4869098"/>
            <a:ext cx="2404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Réformer et moderniser la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GOUVERNANCE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et la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STRUCTURE FEDERALE</a:t>
            </a:r>
            <a:endParaRPr lang="fr-FR" sz="1500" b="1" i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FD94E017-3CED-4EFD-849A-B1E5653AC36A}"/>
              </a:ext>
            </a:extLst>
          </p:cNvPr>
          <p:cNvCxnSpPr>
            <a:cxnSpLocks/>
          </p:cNvCxnSpPr>
          <p:nvPr/>
        </p:nvCxnSpPr>
        <p:spPr>
          <a:xfrm>
            <a:off x="6026178" y="1422008"/>
            <a:ext cx="0" cy="554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B6B1F4A5-1417-4F68-A602-FB4419A12B3E}"/>
              </a:ext>
            </a:extLst>
          </p:cNvPr>
          <p:cNvCxnSpPr>
            <a:cxnSpLocks/>
          </p:cNvCxnSpPr>
          <p:nvPr/>
        </p:nvCxnSpPr>
        <p:spPr>
          <a:xfrm flipH="1">
            <a:off x="6277553" y="3270025"/>
            <a:ext cx="2241854" cy="4179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6B1F4A5-1417-4F68-A602-FB4419A12B3E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3245038" y="3270025"/>
            <a:ext cx="2558585" cy="4179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180C36DA-279C-4A6E-9957-88CF67EDC95F}"/>
              </a:ext>
            </a:extLst>
          </p:cNvPr>
          <p:cNvSpPr txBox="1"/>
          <p:nvPr/>
        </p:nvSpPr>
        <p:spPr>
          <a:xfrm>
            <a:off x="4194418" y="5943865"/>
            <a:ext cx="380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CONSULTATIONS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70CFF255-AF1A-4386-86AD-45B0692E316B}"/>
              </a:ext>
            </a:extLst>
          </p:cNvPr>
          <p:cNvCxnSpPr>
            <a:cxnSpLocks/>
          </p:cNvCxnSpPr>
          <p:nvPr/>
        </p:nvCxnSpPr>
        <p:spPr>
          <a:xfrm>
            <a:off x="6034622" y="5714523"/>
            <a:ext cx="4613" cy="2577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534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BEAFD5B7-CD6F-4598-A1D8-9B8902F2012E}"/>
              </a:ext>
            </a:extLst>
          </p:cNvPr>
          <p:cNvSpPr txBox="1"/>
          <p:nvPr/>
        </p:nvSpPr>
        <p:spPr>
          <a:xfrm>
            <a:off x="1770032" y="172785"/>
            <a:ext cx="10295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LEVIER : </a:t>
            </a:r>
            <a:r>
              <a:rPr lang="fr-FR" sz="2400" dirty="0">
                <a:solidFill>
                  <a:srgbClr val="C00000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Former, partager et transmettre un </a:t>
            </a:r>
            <a:r>
              <a:rPr lang="fr-FR" sz="2400" b="1" dirty="0">
                <a:solidFill>
                  <a:srgbClr val="C00000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HÉRITAGE</a:t>
            </a:r>
          </a:p>
          <a:p>
            <a:endParaRPr lang="fr-FR" sz="24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59177DE-D3D5-42C6-87B1-F0CE21851DB4}"/>
              </a:ext>
            </a:extLst>
          </p:cNvPr>
          <p:cNvCxnSpPr/>
          <p:nvPr/>
        </p:nvCxnSpPr>
        <p:spPr>
          <a:xfrm>
            <a:off x="1840919" y="744505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au 4">
            <a:extLst>
              <a:ext uri="{FF2B5EF4-FFF2-40B4-BE49-F238E27FC236}">
                <a16:creationId xmlns:a16="http://schemas.microsoft.com/office/drawing/2014/main" id="{0B8AB3B9-503E-4DEC-8417-5643EA9D60C8}"/>
              </a:ext>
            </a:extLst>
          </p:cNvPr>
          <p:cNvGraphicFramePr>
            <a:graphicFrameLocks noGrp="1"/>
          </p:cNvGraphicFramePr>
          <p:nvPr/>
        </p:nvGraphicFramePr>
        <p:xfrm>
          <a:off x="1840920" y="1386338"/>
          <a:ext cx="10014332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166">
                  <a:extLst>
                    <a:ext uri="{9D8B030D-6E8A-4147-A177-3AD203B41FA5}">
                      <a16:colId xmlns:a16="http://schemas.microsoft.com/office/drawing/2014/main" val="3490199131"/>
                    </a:ext>
                  </a:extLst>
                </a:gridCol>
                <a:gridCol w="5007166">
                  <a:extLst>
                    <a:ext uri="{9D8B030D-6E8A-4147-A177-3AD203B41FA5}">
                      <a16:colId xmlns:a16="http://schemas.microsoft.com/office/drawing/2014/main" val="2281919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FINALITES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OBJECTIFS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5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Intégrer l’éco-responsabilité dans toutes nos réflexions et nos organisations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1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Former tous les acteurs de notre écosystème fédéral à l’éco-responsabilité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10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Gérer les ressources sur nos événements afin de réduire l’impact environnemental : </a:t>
                      </a:r>
                      <a:r>
                        <a:rPr lang="fr-FR" sz="110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déchets, eau, transports, énergie, consommation responsable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10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Accompagner nos événements d’initiatives à visée sociétale et durable : nettoyage, recyclage, sensibilisation…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10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Privilégier les circuits courts lors de nos organisations nationales et internationales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Evaluer la dimension éco-responsable et le coût carbone de notre fonctionnement et de nos événements en s</a:t>
                      </a:r>
                      <a:r>
                        <a:rPr lang="fr-FR" sz="11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’appuyant sur des outils de référence (ex : Plateforme RSO du CNOSF)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1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Créer une charte fédérale de l’éco-responsabilité et l’intégrer à nos cahiers des charges d’organisations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1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Rénover le siège fédéral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1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Identifier et conventionner avec des partenaires institutionnels et privés à même de nous accompagner dans cette démarche (MAIF, RESES…)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44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4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21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09938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88A5EB5D-DF21-4196-86B2-1F6456F1625E}"/>
              </a:ext>
            </a:extLst>
          </p:cNvPr>
          <p:cNvSpPr txBox="1"/>
          <p:nvPr/>
        </p:nvSpPr>
        <p:spPr>
          <a:xfrm>
            <a:off x="1770032" y="899048"/>
            <a:ext cx="1029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5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 FINALITES / 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18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 OBJECTIFS</a:t>
            </a:r>
            <a:endParaRPr lang="fr-FR" sz="1600" dirty="0">
              <a:solidFill>
                <a:srgbClr val="C00000"/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endParaRPr lang="fr-FR" sz="24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51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BEAFD5B7-CD6F-4598-A1D8-9B8902F2012E}"/>
              </a:ext>
            </a:extLst>
          </p:cNvPr>
          <p:cNvSpPr txBox="1"/>
          <p:nvPr/>
        </p:nvSpPr>
        <p:spPr>
          <a:xfrm>
            <a:off x="1763894" y="105857"/>
            <a:ext cx="10295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LEVIER : 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Le réseau relationnel des 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ACTEURS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 et 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PARTENAIRES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 et diversifier 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l’ÉCOSYSTÈME FINANCIER</a:t>
            </a:r>
          </a:p>
          <a:p>
            <a:endParaRPr lang="fr-FR" sz="2000" b="1" dirty="0">
              <a:solidFill>
                <a:srgbClr val="C00000"/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endParaRPr lang="fr-FR" sz="20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59177DE-D3D5-42C6-87B1-F0CE21851DB4}"/>
              </a:ext>
            </a:extLst>
          </p:cNvPr>
          <p:cNvCxnSpPr/>
          <p:nvPr/>
        </p:nvCxnSpPr>
        <p:spPr>
          <a:xfrm>
            <a:off x="1791223" y="50596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au 4">
            <a:extLst>
              <a:ext uri="{FF2B5EF4-FFF2-40B4-BE49-F238E27FC236}">
                <a16:creationId xmlns:a16="http://schemas.microsoft.com/office/drawing/2014/main" id="{F663D9AC-8A6C-45D2-99EA-FD3D34AC5B84}"/>
              </a:ext>
            </a:extLst>
          </p:cNvPr>
          <p:cNvGraphicFramePr>
            <a:graphicFrameLocks noGrp="1"/>
          </p:cNvGraphicFramePr>
          <p:nvPr/>
        </p:nvGraphicFramePr>
        <p:xfrm>
          <a:off x="1904354" y="1622206"/>
          <a:ext cx="1001433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166">
                  <a:extLst>
                    <a:ext uri="{9D8B030D-6E8A-4147-A177-3AD203B41FA5}">
                      <a16:colId xmlns:a16="http://schemas.microsoft.com/office/drawing/2014/main" val="3490199131"/>
                    </a:ext>
                  </a:extLst>
                </a:gridCol>
                <a:gridCol w="5007166">
                  <a:extLst>
                    <a:ext uri="{9D8B030D-6E8A-4147-A177-3AD203B41FA5}">
                      <a16:colId xmlns:a16="http://schemas.microsoft.com/office/drawing/2014/main" val="2281919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FINALITES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OBJECTIFS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5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Entretenir un lien constant et régulier avec l’ensemble des acteurs du sport universitaire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Echanger, coconstruire et conventionner avec : GNDS, Groupe APS CGE, C3D STAPS, ANESTAPS, CDEFI, CROUS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Renforcer nos liens avec la vie étudiante des Universités/Ecoles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44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4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21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0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736214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162196CF-10C3-43F6-9FAE-9A46A524101B}"/>
              </a:ext>
            </a:extLst>
          </p:cNvPr>
          <p:cNvSpPr txBox="1"/>
          <p:nvPr/>
        </p:nvSpPr>
        <p:spPr>
          <a:xfrm>
            <a:off x="1791223" y="857912"/>
            <a:ext cx="1029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4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 FINALITES / 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9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 OBJECTIFS</a:t>
            </a:r>
            <a:endParaRPr lang="fr-FR" sz="1600" dirty="0">
              <a:solidFill>
                <a:srgbClr val="C00000"/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1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6" y="132204"/>
            <a:ext cx="538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ORDRE DU JOUR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904356" y="672029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C53E6C4-6CA8-4DEC-84F7-BEAB84EBA844}"/>
              </a:ext>
            </a:extLst>
          </p:cNvPr>
          <p:cNvSpPr txBox="1"/>
          <p:nvPr/>
        </p:nvSpPr>
        <p:spPr>
          <a:xfrm>
            <a:off x="1763896" y="1206497"/>
            <a:ext cx="102952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1. Approbation du compte-rendu du CDF du 27 septembre 2021 -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VOTE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2. Introduction et actualité de l’activité du Président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3. PÔLE INSTITUTIONNEL 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3.1. Nomination des membres des différentes commissions statutaires -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	3.1.1. Commission de  surveillance des opérations électorales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	3.1.2. Commission disciplinaire de première instance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	3.1.3. Commission disciplinaire d’appel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	3.2. Point d’étape du projet fédéral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	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		3.3. Approbation de la demande de racine commune aux AS UGA, AS Grenoble INP et AS Sciences 		Politiques Grenoble – VOTE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88448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BEAFD5B7-CD6F-4598-A1D8-9B8902F2012E}"/>
              </a:ext>
            </a:extLst>
          </p:cNvPr>
          <p:cNvSpPr txBox="1"/>
          <p:nvPr/>
        </p:nvSpPr>
        <p:spPr>
          <a:xfrm>
            <a:off x="1662174" y="132204"/>
            <a:ext cx="1029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LEVIER : 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Ajuster et adapter 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l’OFFRE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 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SPORTIVE 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sur tous les territoires et à tous les niveaux de pratique</a:t>
            </a:r>
          </a:p>
          <a:p>
            <a:endParaRPr lang="fr-FR" sz="20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59177DE-D3D5-42C6-87B1-F0CE21851DB4}"/>
              </a:ext>
            </a:extLst>
          </p:cNvPr>
          <p:cNvCxnSpPr/>
          <p:nvPr/>
        </p:nvCxnSpPr>
        <p:spPr>
          <a:xfrm>
            <a:off x="1791223" y="50596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au 4">
            <a:extLst>
              <a:ext uri="{FF2B5EF4-FFF2-40B4-BE49-F238E27FC236}">
                <a16:creationId xmlns:a16="http://schemas.microsoft.com/office/drawing/2014/main" id="{7D71987D-23D8-407D-A103-799208ADC0A9}"/>
              </a:ext>
            </a:extLst>
          </p:cNvPr>
          <p:cNvGraphicFramePr>
            <a:graphicFrameLocks noGrp="1"/>
          </p:cNvGraphicFramePr>
          <p:nvPr/>
        </p:nvGraphicFramePr>
        <p:xfrm>
          <a:off x="1731163" y="1891115"/>
          <a:ext cx="10014332" cy="228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166">
                  <a:extLst>
                    <a:ext uri="{9D8B030D-6E8A-4147-A177-3AD203B41FA5}">
                      <a16:colId xmlns:a16="http://schemas.microsoft.com/office/drawing/2014/main" val="3490199131"/>
                    </a:ext>
                  </a:extLst>
                </a:gridCol>
                <a:gridCol w="5007166">
                  <a:extLst>
                    <a:ext uri="{9D8B030D-6E8A-4147-A177-3AD203B41FA5}">
                      <a16:colId xmlns:a16="http://schemas.microsoft.com/office/drawing/2014/main" val="2281919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FINALITES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OBJECTIFS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5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Développer l’activité locale et académique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10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Densifier et diversifier l’offre sportive de proximité et la pratique occasionnelle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44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4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21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0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736214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E0FA9922-9FCE-4920-BC78-2D2042CF3021}"/>
              </a:ext>
            </a:extLst>
          </p:cNvPr>
          <p:cNvSpPr txBox="1"/>
          <p:nvPr/>
        </p:nvSpPr>
        <p:spPr>
          <a:xfrm>
            <a:off x="1700234" y="871837"/>
            <a:ext cx="1029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12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 FINALITES / 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22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 OBJECTIFS</a:t>
            </a:r>
            <a:endParaRPr lang="fr-FR" sz="1600" dirty="0">
              <a:solidFill>
                <a:srgbClr val="C00000"/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54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BEAFD5B7-CD6F-4598-A1D8-9B8902F2012E}"/>
              </a:ext>
            </a:extLst>
          </p:cNvPr>
          <p:cNvSpPr txBox="1"/>
          <p:nvPr/>
        </p:nvSpPr>
        <p:spPr>
          <a:xfrm>
            <a:off x="1662174" y="132204"/>
            <a:ext cx="1029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LEVIER </a:t>
            </a:r>
            <a:r>
              <a:rPr lang="fr-FR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: </a:t>
            </a:r>
            <a:r>
              <a:rPr lang="fr-FR" dirty="0">
                <a:solidFill>
                  <a:srgbClr val="C00000"/>
                </a:solidFill>
                <a:latin typeface="Avenir Next LT Pro" panose="020B0504020202020204" pitchFamily="34" charset="0"/>
              </a:rPr>
              <a:t>Réformer et moderniser la </a:t>
            </a:r>
            <a:r>
              <a:rPr lang="fr-FR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GOUVERNANCE</a:t>
            </a:r>
            <a:r>
              <a:rPr lang="fr-FR" dirty="0">
                <a:solidFill>
                  <a:srgbClr val="C00000"/>
                </a:solidFill>
                <a:latin typeface="Avenir Next LT Pro" panose="020B0504020202020204" pitchFamily="34" charset="0"/>
              </a:rPr>
              <a:t> et la </a:t>
            </a:r>
            <a:r>
              <a:rPr lang="fr-FR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STRUCTURE FEDERALE</a:t>
            </a:r>
          </a:p>
          <a:p>
            <a:endParaRPr lang="fr-FR" sz="20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59177DE-D3D5-42C6-87B1-F0CE21851DB4}"/>
              </a:ext>
            </a:extLst>
          </p:cNvPr>
          <p:cNvCxnSpPr/>
          <p:nvPr/>
        </p:nvCxnSpPr>
        <p:spPr>
          <a:xfrm>
            <a:off x="1791223" y="50596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au 4">
            <a:extLst>
              <a:ext uri="{FF2B5EF4-FFF2-40B4-BE49-F238E27FC236}">
                <a16:creationId xmlns:a16="http://schemas.microsoft.com/office/drawing/2014/main" id="{7D71987D-23D8-407D-A103-799208ADC0A9}"/>
              </a:ext>
            </a:extLst>
          </p:cNvPr>
          <p:cNvGraphicFramePr>
            <a:graphicFrameLocks noGrp="1"/>
          </p:cNvGraphicFramePr>
          <p:nvPr/>
        </p:nvGraphicFramePr>
        <p:xfrm>
          <a:off x="1731163" y="1891115"/>
          <a:ext cx="10014332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166">
                  <a:extLst>
                    <a:ext uri="{9D8B030D-6E8A-4147-A177-3AD203B41FA5}">
                      <a16:colId xmlns:a16="http://schemas.microsoft.com/office/drawing/2014/main" val="3490199131"/>
                    </a:ext>
                  </a:extLst>
                </a:gridCol>
                <a:gridCol w="5007166">
                  <a:extLst>
                    <a:ext uri="{9D8B030D-6E8A-4147-A177-3AD203B41FA5}">
                      <a16:colId xmlns:a16="http://schemas.microsoft.com/office/drawing/2014/main" val="2281919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FINALITES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OBJECTIFS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5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Ouvrir l’accès au sport universitaire au plus grand 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30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Adapter les statuts au regard des missions conférées par l’Etat : compétition, promotion, animation, formation, du local à l’international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30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Etendre les possibilités d’affiliations des Associations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30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Etendre les possibilités d’éligibilité à tous les cursus </a:t>
                      </a:r>
                      <a:r>
                        <a:rPr lang="fr-FR" sz="130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post-bac</a:t>
                      </a:r>
                      <a:endParaRPr lang="fr-FR" sz="13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44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4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21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0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736214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3EFC480D-A746-47DA-993F-EB6C00C558BA}"/>
              </a:ext>
            </a:extLst>
          </p:cNvPr>
          <p:cNvSpPr txBox="1"/>
          <p:nvPr/>
        </p:nvSpPr>
        <p:spPr>
          <a:xfrm>
            <a:off x="1700234" y="869301"/>
            <a:ext cx="1029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4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 FINALITES / 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14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 OBJECTIFS</a:t>
            </a:r>
            <a:endParaRPr lang="fr-FR" sz="1600" dirty="0">
              <a:solidFill>
                <a:srgbClr val="C00000"/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27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BEAFD5B7-CD6F-4598-A1D8-9B8902F2012E}"/>
              </a:ext>
            </a:extLst>
          </p:cNvPr>
          <p:cNvSpPr txBox="1"/>
          <p:nvPr/>
        </p:nvSpPr>
        <p:spPr>
          <a:xfrm>
            <a:off x="1700234" y="132204"/>
            <a:ext cx="10295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LEVIER : </a:t>
            </a:r>
            <a:r>
              <a:rPr lang="fr-FR" sz="2000" dirty="0">
                <a:solidFill>
                  <a:srgbClr val="C00000"/>
                </a:solidFill>
                <a:latin typeface="Avenir Next LT Pro" panose="020B0504020202020204" pitchFamily="34" charset="0"/>
              </a:rPr>
              <a:t>Développer notre </a:t>
            </a:r>
            <a:r>
              <a:rPr lang="fr-FR" sz="2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IDENTITÉ</a:t>
            </a:r>
            <a:r>
              <a:rPr lang="fr-FR" sz="2000" dirty="0">
                <a:solidFill>
                  <a:srgbClr val="C00000"/>
                </a:solidFill>
                <a:latin typeface="Avenir Next LT Pro" panose="020B0504020202020204" pitchFamily="34" charset="0"/>
              </a:rPr>
              <a:t>, notre </a:t>
            </a:r>
            <a:r>
              <a:rPr lang="fr-FR" sz="2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LABEL</a:t>
            </a:r>
            <a:r>
              <a:rPr lang="fr-FR" sz="2000" dirty="0">
                <a:solidFill>
                  <a:srgbClr val="C00000"/>
                </a:solidFill>
                <a:latin typeface="Avenir Next LT Pro" panose="020B0504020202020204" pitchFamily="34" charset="0"/>
              </a:rPr>
              <a:t> et étendre la </a:t>
            </a:r>
            <a:r>
              <a:rPr lang="fr-FR" sz="2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COMMUNICATION</a:t>
            </a:r>
          </a:p>
          <a:p>
            <a:endParaRPr lang="fr-FR" sz="2000" b="1" dirty="0">
              <a:solidFill>
                <a:srgbClr val="C00000"/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endParaRPr lang="fr-FR" sz="20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59177DE-D3D5-42C6-87B1-F0CE21851DB4}"/>
              </a:ext>
            </a:extLst>
          </p:cNvPr>
          <p:cNvCxnSpPr/>
          <p:nvPr/>
        </p:nvCxnSpPr>
        <p:spPr>
          <a:xfrm>
            <a:off x="1791223" y="50596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au 4">
            <a:extLst>
              <a:ext uri="{FF2B5EF4-FFF2-40B4-BE49-F238E27FC236}">
                <a16:creationId xmlns:a16="http://schemas.microsoft.com/office/drawing/2014/main" id="{3827D49E-BE10-49DF-A9DC-882DBB011CE7}"/>
              </a:ext>
            </a:extLst>
          </p:cNvPr>
          <p:cNvGraphicFramePr>
            <a:graphicFrameLocks noGrp="1"/>
          </p:cNvGraphicFramePr>
          <p:nvPr/>
        </p:nvGraphicFramePr>
        <p:xfrm>
          <a:off x="1731163" y="1891115"/>
          <a:ext cx="10014332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166">
                  <a:extLst>
                    <a:ext uri="{9D8B030D-6E8A-4147-A177-3AD203B41FA5}">
                      <a16:colId xmlns:a16="http://schemas.microsoft.com/office/drawing/2014/main" val="3490199131"/>
                    </a:ext>
                  </a:extLst>
                </a:gridCol>
                <a:gridCol w="5007166">
                  <a:extLst>
                    <a:ext uri="{9D8B030D-6E8A-4147-A177-3AD203B41FA5}">
                      <a16:colId xmlns:a16="http://schemas.microsoft.com/office/drawing/2014/main" val="2281919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FINALITES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OBJECTIFS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5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Renforcer l’accessibilité, le service pour développer le sentiment d’appartenance de nos membres</a:t>
                      </a:r>
                      <a:endParaRPr lang="fr-FR" sz="13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3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Restructurer/ moderniser intégralement le serveur intranet/extranet  sport-u-licences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3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Offrir un espace personnalisé et interactif à nos licenciés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3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Optimiser nos canaux de communication : (DN vers LRSU, LRSU vers A.S, Fédération vers licenciés) </a:t>
                      </a:r>
                    </a:p>
                    <a:p>
                      <a:endParaRPr lang="fr-FR" sz="13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44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4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21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0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736214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249C9726-0BBE-4FD0-8AED-7774297C839E}"/>
              </a:ext>
            </a:extLst>
          </p:cNvPr>
          <p:cNvSpPr txBox="1"/>
          <p:nvPr/>
        </p:nvSpPr>
        <p:spPr>
          <a:xfrm>
            <a:off x="1700234" y="869301"/>
            <a:ext cx="1029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4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 FINALITES / 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12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 OBJECTIFS</a:t>
            </a:r>
            <a:endParaRPr lang="fr-FR" sz="1600" dirty="0">
              <a:solidFill>
                <a:srgbClr val="C00000"/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9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BEAFD5B7-CD6F-4598-A1D8-9B8902F2012E}"/>
              </a:ext>
            </a:extLst>
          </p:cNvPr>
          <p:cNvSpPr txBox="1"/>
          <p:nvPr/>
        </p:nvSpPr>
        <p:spPr>
          <a:xfrm>
            <a:off x="1700234" y="132204"/>
            <a:ext cx="10295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ECHEANCIER PREVISIONNEL</a:t>
            </a:r>
          </a:p>
          <a:p>
            <a:endParaRPr lang="fr-FR" sz="2800" b="1" dirty="0">
              <a:solidFill>
                <a:srgbClr val="C00000"/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endParaRPr lang="fr-FR" sz="28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59177DE-D3D5-42C6-87B1-F0CE21851DB4}"/>
              </a:ext>
            </a:extLst>
          </p:cNvPr>
          <p:cNvCxnSpPr/>
          <p:nvPr/>
        </p:nvCxnSpPr>
        <p:spPr>
          <a:xfrm>
            <a:off x="1825513" y="74599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249C9726-0BBE-4FD0-8AED-7774297C839E}"/>
              </a:ext>
            </a:extLst>
          </p:cNvPr>
          <p:cNvSpPr txBox="1"/>
          <p:nvPr/>
        </p:nvSpPr>
        <p:spPr>
          <a:xfrm>
            <a:off x="1685052" y="1517199"/>
            <a:ext cx="1029525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Décembre 2021 :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réunions de travail DN</a:t>
            </a:r>
          </a:p>
          <a:p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Janvier/Février 2022 :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réunions groupe de travail Elus/DN pour relecture et validations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Mars 2002 :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finalisation / mise en forme / créa graphique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Avril 2022 :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mbria" panose="02040503050406030204" pitchFamily="18" charset="0"/>
              </a:rPr>
              <a:t>présentation AG fédérale</a:t>
            </a:r>
          </a:p>
          <a:p>
            <a:pPr marL="285750" indent="-285750">
              <a:buFontTx/>
              <a:buChar char="-"/>
            </a:pPr>
            <a:endParaRPr lang="fr-FR" sz="24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fr-FR" sz="24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60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ORDRE DU JOUR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5F7E62DA-5E1E-4FFE-B785-3B59B7451B4E}"/>
              </a:ext>
            </a:extLst>
          </p:cNvPr>
          <p:cNvSpPr txBox="1"/>
          <p:nvPr/>
        </p:nvSpPr>
        <p:spPr>
          <a:xfrm>
            <a:off x="1763896" y="802191"/>
            <a:ext cx="102952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1. Approbation du compte-rendu du CDF du 27 septembre 2021 -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VOTE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2. Introduction et actualité de l’activité du Président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3. PÔLE INSTITUTIONNEL 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3.1. Nomination des membres des différentes commissions statutaires -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	3.1.1. Commission de  surveillance des opérations électorales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	3.1.2. Commission disciplinaire de première instance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	3.1.3. Commission disciplinaire d’appel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	3.2. Point d’étape du projet fédéral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		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3.3. Approbation 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de la demande de racine commune aux AS UGA, AS Grenoble INP et AS 			Sciences 	Politiques Grenoble – VOTE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46655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VOTE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988B94A-F01C-4F75-A955-CBC96F9AC53B}"/>
              </a:ext>
            </a:extLst>
          </p:cNvPr>
          <p:cNvSpPr txBox="1"/>
          <p:nvPr/>
        </p:nvSpPr>
        <p:spPr>
          <a:xfrm>
            <a:off x="690391" y="2430723"/>
            <a:ext cx="110551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Approbation de la demande de racine commune aux AS UGA, AS Grenoble INP et AS Sciences Politiques Grenoble </a:t>
            </a:r>
          </a:p>
        </p:txBody>
      </p:sp>
    </p:spTree>
    <p:extLst>
      <p:ext uri="{BB962C8B-B14F-4D97-AF65-F5344CB8AC3E}">
        <p14:creationId xmlns:p14="http://schemas.microsoft.com/office/powerpoint/2010/main" val="2584326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ORDRE DU JOUR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DFE48E7F-9512-4F8B-A0C1-022D9EE38BDA}"/>
              </a:ext>
            </a:extLst>
          </p:cNvPr>
          <p:cNvSpPr txBox="1"/>
          <p:nvPr/>
        </p:nvSpPr>
        <p:spPr>
          <a:xfrm>
            <a:off x="1763896" y="933855"/>
            <a:ext cx="101233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4. PÔLE SPORTIF </a:t>
            </a:r>
          </a:p>
          <a:p>
            <a:endParaRPr lang="fr-FR" sz="1600" dirty="0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	4.1. Nomination des encadrants des équipes de France universitaires -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4.2. Championnats d’Europe EUSA 2025 – Candidature de la France (Ligue Nouvelle-Aquitaine FFSU, 	site de Bordeaux) Basketball 3x3 – VOTE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5. PÔLE GRANDS ÉVÈNEMENTS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5.1. JOP 2024 – Présentation SOP 2022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6. PÔLE COMMUNICATION &amp; PARTENARIATS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6.1.Point d’actualités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7. PÔLE DEVELOPPEMENT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7.1. Point d’étape convention UNSS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7.2. Présentation de l’avancée des travaux sur l’identité de genre et problématique transidentité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8. Questions diverses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fr-FR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37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973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ENCADREMENT EQUIPES DE FRANCE UNIVERSITAIRES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593F93CC-BE18-40EA-BDFB-B96AAA86166B}"/>
              </a:ext>
            </a:extLst>
          </p:cNvPr>
          <p:cNvSpPr txBox="1">
            <a:spLocks/>
          </p:cNvSpPr>
          <p:nvPr/>
        </p:nvSpPr>
        <p:spPr>
          <a:xfrm>
            <a:off x="1807362" y="738576"/>
            <a:ext cx="10384638" cy="59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VOTE - NOMINATIONS :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(du 1 janvier 2022 au 31 décembre 2024)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Athlétisme : FAILLER Mathieu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Badminton : DIDIER Corentin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Beach volley : PLACETTE Thierry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Course Orientation : GOUTAUDIER Christophe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Golf : HARISTOUY Hervé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Waterpolo : JACQUEMIN Franck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VOTE - PROLONGATION MANDAT EN COURS : RUGBY à XV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(jusqu’au 30 avril 2022)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LADOUCE Patrick – TUBERT Jean-Henri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INFORMATIONS : 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NOUVEL APPEL A CANDIDATURE : Rugby à 15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AJOURNEMENT DES NOMINATIONS : Tennis de table &amp; Volley-ball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4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l"/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l"/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41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VOTE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F12C896-A04B-4305-A2AD-8DC6C9C08EDF}"/>
              </a:ext>
            </a:extLst>
          </p:cNvPr>
          <p:cNvSpPr txBox="1"/>
          <p:nvPr/>
        </p:nvSpPr>
        <p:spPr>
          <a:xfrm>
            <a:off x="568448" y="2193436"/>
            <a:ext cx="110551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Approbation de la nomination des encadrants des équipes de France Universitaires </a:t>
            </a:r>
          </a:p>
        </p:txBody>
      </p:sp>
    </p:spTree>
    <p:extLst>
      <p:ext uri="{BB962C8B-B14F-4D97-AF65-F5344CB8AC3E}">
        <p14:creationId xmlns:p14="http://schemas.microsoft.com/office/powerpoint/2010/main" val="2868025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6" y="153801"/>
            <a:ext cx="538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ORDRE DU JOUR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9A71301-6AF8-467C-8FE6-66EAC7D952D3}"/>
              </a:ext>
            </a:extLst>
          </p:cNvPr>
          <p:cNvSpPr txBox="1"/>
          <p:nvPr/>
        </p:nvSpPr>
        <p:spPr>
          <a:xfrm>
            <a:off x="1763896" y="933855"/>
            <a:ext cx="101233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4. PÔLE SPORTIF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4.1. Nomination des encadrants des équipes de France universitaires -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4.2. Championnats d’Europe EUSA 2025 – Candidature de la France (Ligue Nouvelle-Aquitaine 	FFSU, site de Bordeaux) Basketball 3x3 – VOTE</a:t>
            </a:r>
          </a:p>
          <a:p>
            <a:endParaRPr lang="fr-FR" sz="16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5. PÔLE GRANDS ÉVÈNEMENTS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5.1. JOP 2024 – Présentation SOP 2022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6. PÔLE COMMUNICATION &amp; PARTENARIATS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6.1.Point d’actualités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7. PÔLE DEVELOPPEMENT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7.1. Point d’étape convention UNSS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7.2. Présentation de l’avancée des travaux sur l’identité de genre et problématique transidentité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8. Questions diverses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fr-FR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8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3E22A88-ED76-4DF7-BED6-E59F96A86C3F}"/>
              </a:ext>
            </a:extLst>
          </p:cNvPr>
          <p:cNvSpPr txBox="1"/>
          <p:nvPr/>
        </p:nvSpPr>
        <p:spPr>
          <a:xfrm>
            <a:off x="1763896" y="933855"/>
            <a:ext cx="10123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4. PÔLE SPORTIF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4.1. Nomination des encadrants des équipes de France universitaires -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4.2. Championnats d’Europe EUSA 2025 – Candidature de la France (Ligue Nouvelle-Aquitaine FFSU, 	site de Bordeaux) Basketball 3x3 – VOTE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5. PÔLE GRANDS ÉVÈNEMENTS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5.1. JOP 2024 – Présentation SOP 2022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6. PÔLE COMMUNICATION &amp; PARTENARIATS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6.1.Points d’actualités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7. PÔLE DEVELOPPEMENT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7.1. Point d’étape convention UNSS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7.2. Présentation de l’avancée des travaux sur l’identité de genre et problématique transidentité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8. Questions diverses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fr-FR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6" y="153801"/>
            <a:ext cx="538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ORDRE DU JOUR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065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VOTE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F12C896-A04B-4305-A2AD-8DC6C9C08EDF}"/>
              </a:ext>
            </a:extLst>
          </p:cNvPr>
          <p:cNvSpPr txBox="1"/>
          <p:nvPr/>
        </p:nvSpPr>
        <p:spPr>
          <a:xfrm>
            <a:off x="331470" y="2193436"/>
            <a:ext cx="11704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Approbation de la candidature de la France (Ligue Nouvelle-Aquitaine FFSU, site de Bordeaux) aux Championnats d’Europe EUSA 2025 de Basketball 3x3</a:t>
            </a:r>
          </a:p>
        </p:txBody>
      </p:sp>
    </p:spTree>
    <p:extLst>
      <p:ext uri="{BB962C8B-B14F-4D97-AF65-F5344CB8AC3E}">
        <p14:creationId xmlns:p14="http://schemas.microsoft.com/office/powerpoint/2010/main" val="1368932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ORDRE DU JOUR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03D4807-E9FD-468C-923B-E5E98B4D196F}"/>
              </a:ext>
            </a:extLst>
          </p:cNvPr>
          <p:cNvSpPr txBox="1"/>
          <p:nvPr/>
        </p:nvSpPr>
        <p:spPr>
          <a:xfrm>
            <a:off x="1763896" y="933855"/>
            <a:ext cx="10123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4. PÔLE SPORTIF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4.1. Nomination des encadrants des équipes de France universitaires -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4.2. Championnats d’Europe EUSA 2025 – Candidature de la France (Ligue Nouvelle-Aquitaine FFSU, 	site de Bordeaux) Basketball 3x3 – VOTE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5. PÔLE GRANDS ÉVÈNEMENTS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5.1. JOP 2024 – Présentation SOP 2022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6. PÔLE COMMUNICATION &amp; PARTENARIATS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6.1.Point d’actualités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7. PÔLE DEVELOPPEMENT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7.1. Point d’étape convention UNSS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7.2. Présentation de l’avancée des travaux sur l’identité de genre et problématique transidentité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8. Questions diverses</a:t>
            </a:r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fr-FR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76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0650C4D-28FD-42B5-B426-9B30B8AB0C30}"/>
              </a:ext>
            </a:extLst>
          </p:cNvPr>
          <p:cNvSpPr txBox="1">
            <a:spLocks/>
          </p:cNvSpPr>
          <p:nvPr/>
        </p:nvSpPr>
        <p:spPr>
          <a:xfrm>
            <a:off x="6675120" y="1333041"/>
            <a:ext cx="5313008" cy="4446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Semaine promouvant : </a:t>
            </a:r>
          </a:p>
          <a:p>
            <a:pPr lvl="1" algn="l">
              <a:lnSpc>
                <a:spcPct val="150000"/>
              </a:lnSpc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- l’olympisme, </a:t>
            </a:r>
          </a:p>
          <a:p>
            <a:pPr lvl="1" algn="l">
              <a:lnSpc>
                <a:spcPct val="150000"/>
              </a:lnSpc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- le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paralympisme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</a:t>
            </a:r>
          </a:p>
          <a:p>
            <a:pPr lvl="1" algn="l">
              <a:lnSpc>
                <a:spcPct val="150000"/>
              </a:lnSpc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- la pratique sportive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En mobilisant la communauté éducative autour des valeurs citoyennes et sportives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Thématique 2022 : Le sport pour l’environnement et le climat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8D6DC0-714C-4B6E-A9A8-CECED2EB9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1857375"/>
            <a:ext cx="6286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1CBB776-EF83-4665-8784-4D7D4C2BC9C3}"/>
              </a:ext>
            </a:extLst>
          </p:cNvPr>
          <p:cNvSpPr txBox="1"/>
          <p:nvPr/>
        </p:nvSpPr>
        <p:spPr>
          <a:xfrm>
            <a:off x="1763895" y="153801"/>
            <a:ext cx="1001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SEMAINE OLYMPIQUE ET PARALYMPIQUE 2022</a:t>
            </a:r>
          </a:p>
        </p:txBody>
      </p:sp>
    </p:spTree>
    <p:extLst>
      <p:ext uri="{BB962C8B-B14F-4D97-AF65-F5344CB8AC3E}">
        <p14:creationId xmlns:p14="http://schemas.microsoft.com/office/powerpoint/2010/main" val="384784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PROJETS NATIONAUX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8576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C7F683E4-AACB-43AD-9E2F-B21C0FB98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02" y="1108852"/>
            <a:ext cx="3701371" cy="523602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1DFF6B8-27FA-4952-BC43-52C178A4D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767" y="2075819"/>
            <a:ext cx="5634038" cy="2552700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B4E173F-DEC6-4AF5-AD28-44E57EB55FFC}"/>
              </a:ext>
            </a:extLst>
          </p:cNvPr>
          <p:cNvCxnSpPr/>
          <p:nvPr/>
        </p:nvCxnSpPr>
        <p:spPr>
          <a:xfrm>
            <a:off x="5717755" y="969483"/>
            <a:ext cx="0" cy="551476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7E0BBC45-27D0-45ED-B433-27C06346C5BF}"/>
              </a:ext>
            </a:extLst>
          </p:cNvPr>
          <p:cNvSpPr/>
          <p:nvPr/>
        </p:nvSpPr>
        <p:spPr>
          <a:xfrm>
            <a:off x="4911593" y="751935"/>
            <a:ext cx="1764000" cy="1404000"/>
          </a:xfrm>
          <a:prstGeom prst="ellipse">
            <a:avLst/>
          </a:prstGeom>
          <a:solidFill>
            <a:srgbClr val="007B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venir Next LT Pro" panose="020B0504020202020204" pitchFamily="34" charset="0"/>
              </a:rPr>
              <a:t>2</a:t>
            </a:r>
            <a:r>
              <a:rPr lang="fr-FR" sz="2400" b="1" baseline="30000" dirty="0">
                <a:latin typeface="Avenir Next LT Pro" panose="020B0504020202020204" pitchFamily="34" charset="0"/>
              </a:rPr>
              <a:t>e</a:t>
            </a:r>
            <a:r>
              <a:rPr lang="fr-FR" sz="2400" b="1" dirty="0">
                <a:latin typeface="Avenir Next LT Pro" panose="020B0504020202020204" pitchFamily="34" charset="0"/>
              </a:rPr>
              <a:t> édition</a:t>
            </a:r>
          </a:p>
        </p:txBody>
      </p:sp>
    </p:spTree>
    <p:extLst>
      <p:ext uri="{BB962C8B-B14F-4D97-AF65-F5344CB8AC3E}">
        <p14:creationId xmlns:p14="http://schemas.microsoft.com/office/powerpoint/2010/main" val="1489285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PROJETS REGIONAUX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EAB87819-FAFE-4C6D-A395-C50FF68B96BA}"/>
              </a:ext>
            </a:extLst>
          </p:cNvPr>
          <p:cNvSpPr/>
          <p:nvPr/>
        </p:nvSpPr>
        <p:spPr>
          <a:xfrm>
            <a:off x="2851807" y="3227421"/>
            <a:ext cx="3240000" cy="3240000"/>
          </a:xfrm>
          <a:prstGeom prst="ellipse">
            <a:avLst/>
          </a:prstGeom>
          <a:gradFill flip="none" rotWithShape="1">
            <a:gsLst>
              <a:gs pos="0">
                <a:srgbClr val="D6181F">
                  <a:tint val="66000"/>
                  <a:satMod val="160000"/>
                </a:srgbClr>
              </a:gs>
              <a:gs pos="50000">
                <a:srgbClr val="D6181F">
                  <a:tint val="44500"/>
                  <a:satMod val="160000"/>
                </a:srgbClr>
              </a:gs>
              <a:gs pos="100000">
                <a:srgbClr val="D6181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D61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D9DD0D2-19FF-4148-ADE5-C4AB2CE2DB3D}"/>
              </a:ext>
            </a:extLst>
          </p:cNvPr>
          <p:cNvSpPr/>
          <p:nvPr/>
        </p:nvSpPr>
        <p:spPr>
          <a:xfrm>
            <a:off x="4471807" y="834571"/>
            <a:ext cx="3240000" cy="324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65DA009-BCAE-4074-901C-6C12D2D9D702}"/>
              </a:ext>
            </a:extLst>
          </p:cNvPr>
          <p:cNvSpPr/>
          <p:nvPr/>
        </p:nvSpPr>
        <p:spPr>
          <a:xfrm>
            <a:off x="5590592" y="3227421"/>
            <a:ext cx="3240000" cy="3240000"/>
          </a:xfrm>
          <a:prstGeom prst="ellipse">
            <a:avLst/>
          </a:prstGeom>
          <a:gradFill flip="none" rotWithShape="1">
            <a:gsLst>
              <a:gs pos="0">
                <a:srgbClr val="007BAA">
                  <a:tint val="66000"/>
                  <a:satMod val="160000"/>
                </a:srgbClr>
              </a:gs>
              <a:gs pos="50000">
                <a:srgbClr val="007BAA">
                  <a:tint val="44500"/>
                  <a:satMod val="160000"/>
                </a:srgbClr>
              </a:gs>
              <a:gs pos="100000">
                <a:srgbClr val="007BA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86AEED5-1084-4956-8914-C3C53FF4366E}"/>
              </a:ext>
            </a:extLst>
          </p:cNvPr>
          <p:cNvSpPr txBox="1"/>
          <p:nvPr/>
        </p:nvSpPr>
        <p:spPr>
          <a:xfrm>
            <a:off x="6017988" y="4641674"/>
            <a:ext cx="3322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POUR LE CORPS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CD2709-0B16-408C-A0F8-5D95787AF5AF}"/>
              </a:ext>
            </a:extLst>
          </p:cNvPr>
          <p:cNvSpPr txBox="1"/>
          <p:nvPr/>
        </p:nvSpPr>
        <p:spPr>
          <a:xfrm>
            <a:off x="3261811" y="4641674"/>
            <a:ext cx="3322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POUR L’ESPRIT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8F04E63-5781-4A1C-B39F-9878598CC2E3}"/>
              </a:ext>
            </a:extLst>
          </p:cNvPr>
          <p:cNvSpPr txBox="1"/>
          <p:nvPr/>
        </p:nvSpPr>
        <p:spPr>
          <a:xfrm>
            <a:off x="4737675" y="2239127"/>
            <a:ext cx="3322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POUR LA PLANÈTE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3FEB8ED-2B69-492C-9FAE-7D9B995C7A38}"/>
              </a:ext>
            </a:extLst>
          </p:cNvPr>
          <p:cNvSpPr txBox="1"/>
          <p:nvPr/>
        </p:nvSpPr>
        <p:spPr>
          <a:xfrm>
            <a:off x="341522" y="1447881"/>
            <a:ext cx="4021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Un même projet délivré en trois axes...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407C20-160B-4AF3-A527-DA0CA14DF8F3}"/>
              </a:ext>
            </a:extLst>
          </p:cNvPr>
          <p:cNvSpPr/>
          <p:nvPr/>
        </p:nvSpPr>
        <p:spPr>
          <a:xfrm>
            <a:off x="8528273" y="1744195"/>
            <a:ext cx="3402994" cy="106863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9D37FEB-2F5F-402D-A074-8FCC516EE010}"/>
              </a:ext>
            </a:extLst>
          </p:cNvPr>
          <p:cNvSpPr txBox="1"/>
          <p:nvPr/>
        </p:nvSpPr>
        <p:spPr>
          <a:xfrm>
            <a:off x="8528273" y="1177092"/>
            <a:ext cx="3322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r"/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La SOP se bouge pour la planète</a:t>
            </a:r>
          </a:p>
        </p:txBody>
      </p:sp>
    </p:spTree>
    <p:extLst>
      <p:ext uri="{BB962C8B-B14F-4D97-AF65-F5344CB8AC3E}">
        <p14:creationId xmlns:p14="http://schemas.microsoft.com/office/powerpoint/2010/main" val="1767836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6" y="153801"/>
            <a:ext cx="538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ORDRE DU JOUR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4576162-C3D2-4ABA-B81D-0CCDA3B6DF73}"/>
              </a:ext>
            </a:extLst>
          </p:cNvPr>
          <p:cNvSpPr txBox="1"/>
          <p:nvPr/>
        </p:nvSpPr>
        <p:spPr>
          <a:xfrm>
            <a:off x="1763896" y="933855"/>
            <a:ext cx="10123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4. PÔLE SPORTIF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4.1. Nomination des encadrants des équipes de France universitaires -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4.2. Championnats d’Europe EUSA 2025 – Candidature de la France (Ligue Nouvelle-Aquitaine FFSU, 	site de Bordeaux) Basketball 3x3 – VOTE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5. PÔLE GRANDS ÉVÈNEMENTS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5.1. JOP 2024 – Présentation SOP 2022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6. PÔLE COMMUNICATION &amp; PARTENARIATS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6.1.Point d’actualités </a:t>
            </a:r>
          </a:p>
          <a:p>
            <a:endParaRPr lang="fr-FR" sz="16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7. PÔLE DEVELOPPEMENT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7.1. Point d’étape convention UNSS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7.2. Présentation de l’avancée des travaux sur l’identité de genre et problématique transidentité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8. Questions diverses</a:t>
            </a:r>
            <a:endParaRPr lang="fr-FR" sz="16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fr-FR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65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" y="19787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9336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511228" y="76324"/>
            <a:ext cx="1001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PÔLE COMMUNICATION - PARTENARIATS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>
            <a:cxnSpLocks/>
          </p:cNvCxnSpPr>
          <p:nvPr/>
        </p:nvCxnSpPr>
        <p:spPr>
          <a:xfrm flipV="1">
            <a:off x="1630365" y="492782"/>
            <a:ext cx="10202004" cy="144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05EC0D66-110E-4863-8133-7A3FC9BB017E}"/>
              </a:ext>
            </a:extLst>
          </p:cNvPr>
          <p:cNvSpPr txBox="1"/>
          <p:nvPr/>
        </p:nvSpPr>
        <p:spPr>
          <a:xfrm>
            <a:off x="2754415" y="616517"/>
            <a:ext cx="945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Activation et diversification des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contenus RS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. Ex : mini-séries sur les acteurs du Sport U (élus, athlètes, enseignants, arbitres...), stories, jeux concours...</a:t>
            </a:r>
          </a:p>
        </p:txBody>
      </p:sp>
      <p:pic>
        <p:nvPicPr>
          <p:cNvPr id="29" name="Picture 2" descr="RÃ©sultat de recherche d'images pour &quot;logo facebook&quot;">
            <a:extLst>
              <a:ext uri="{FF2B5EF4-FFF2-40B4-BE49-F238E27FC236}">
                <a16:creationId xmlns:a16="http://schemas.microsoft.com/office/drawing/2014/main" id="{6F2DFA78-4674-4E79-A7AE-095F9A8B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44" y="677531"/>
            <a:ext cx="385265" cy="38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Ã©sultat de recherche d'images pour &quot;logo twitter&quot;">
            <a:extLst>
              <a:ext uri="{FF2B5EF4-FFF2-40B4-BE49-F238E27FC236}">
                <a16:creationId xmlns:a16="http://schemas.microsoft.com/office/drawing/2014/main" id="{00F6BE31-96FA-4FEF-A76F-E8BD4A2E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67" y="688285"/>
            <a:ext cx="344754" cy="3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ésultat de recherche d'images pour &quot;instagram logo&quot;">
            <a:extLst>
              <a:ext uri="{FF2B5EF4-FFF2-40B4-BE49-F238E27FC236}">
                <a16:creationId xmlns:a16="http://schemas.microsoft.com/office/drawing/2014/main" id="{01858100-4122-493D-93C3-77E7EB280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28" y="716444"/>
            <a:ext cx="297443" cy="29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LinkedIn: recherche de job &amp;amp; nouvelles d&amp;#39;affaires – Applications sur Google  Play">
            <a:extLst>
              <a:ext uri="{FF2B5EF4-FFF2-40B4-BE49-F238E27FC236}">
                <a16:creationId xmlns:a16="http://schemas.microsoft.com/office/drawing/2014/main" id="{F1639553-0FD6-4AC5-9593-B6943A84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17" y="709489"/>
            <a:ext cx="302347" cy="3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0C2D9972-89BB-4863-84CE-E09223E2B58F}"/>
              </a:ext>
            </a:extLst>
          </p:cNvPr>
          <p:cNvSpPr txBox="1"/>
          <p:nvPr/>
        </p:nvSpPr>
        <p:spPr>
          <a:xfrm>
            <a:off x="2739455" y="1351685"/>
            <a:ext cx="945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Réunions projet – Préparation des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grands axes/objectifs/actions du futur projet fédéral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sur le levier « Développer notre identité, notre label et étendre la communication »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47946EC1-1D25-41A5-9EAA-B0E219B5F3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16" y="2862989"/>
            <a:ext cx="1110243" cy="93746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9F5F351-C9F1-468E-8F35-801FAB3E0D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39" y="6100656"/>
            <a:ext cx="960808" cy="36076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4E30BA6-4B58-4C16-A568-C022A874F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56" y="3780559"/>
            <a:ext cx="757284" cy="742789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FF6B18E9-2169-49DB-960E-46662A2CB9FC}"/>
              </a:ext>
            </a:extLst>
          </p:cNvPr>
          <p:cNvSpPr txBox="1"/>
          <p:nvPr/>
        </p:nvSpPr>
        <p:spPr>
          <a:xfrm>
            <a:off x="2817830" y="6053442"/>
            <a:ext cx="9437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Activation de la flotte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dédiée à la FFSU (Ligues/DN/Bureau)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4C786A38-02BA-4321-8A2F-2A71C67E87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36" y="5277667"/>
            <a:ext cx="937862" cy="70973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55B4D8D8-4D25-47F1-9AE3-8F38EB8711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52" y="2327922"/>
            <a:ext cx="1057942" cy="250876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252D7538-BE94-4385-A08D-2ECDAC459DEB}"/>
              </a:ext>
            </a:extLst>
          </p:cNvPr>
          <p:cNvSpPr txBox="1"/>
          <p:nvPr/>
        </p:nvSpPr>
        <p:spPr>
          <a:xfrm>
            <a:off x="2739455" y="1936460"/>
            <a:ext cx="9437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Signature du partenariat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: 20 janvier 2022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Diffusion d’offres par mailing en direct aux AS (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40% sur balles, matériel pédagogique et textile sports de raquette &amp; -30% sur les sports collectifs ballons, accessoires)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et aux l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icenciés (-20% sur l’ensemble du catalogue)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F58323E-73AC-414D-9C12-D1202CDF0FF5}"/>
              </a:ext>
            </a:extLst>
          </p:cNvPr>
          <p:cNvSpPr txBox="1"/>
          <p:nvPr/>
        </p:nvSpPr>
        <p:spPr>
          <a:xfrm>
            <a:off x="2817830" y="5463258"/>
            <a:ext cx="10295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Signature de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l’avenant de prolongation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suite au report du 15</a:t>
            </a:r>
            <a:r>
              <a:rPr lang="fr-FR" sz="1600" baseline="300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ème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fr-FR" sz="1600" dirty="0" err="1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Master’U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BNP Paribas</a:t>
            </a:r>
          </a:p>
        </p:txBody>
      </p:sp>
      <p:pic>
        <p:nvPicPr>
          <p:cNvPr id="1028" name="Picture 4" descr="Le projet artistique – Art-Terre32">
            <a:extLst>
              <a:ext uri="{FF2B5EF4-FFF2-40B4-BE49-F238E27FC236}">
                <a16:creationId xmlns:a16="http://schemas.microsoft.com/office/drawing/2014/main" id="{67F1A098-ECA1-40D9-A261-ABC265C67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10" y="1400194"/>
            <a:ext cx="796377" cy="6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 4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46A5AC-EC6B-4681-BFD5-A538D5DC35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28" y="4836750"/>
            <a:ext cx="1282831" cy="250876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16FFCAC8-32C2-4024-A273-ABB59CEC0680}"/>
              </a:ext>
            </a:extLst>
          </p:cNvPr>
          <p:cNvSpPr txBox="1"/>
          <p:nvPr/>
        </p:nvSpPr>
        <p:spPr>
          <a:xfrm>
            <a:off x="2787899" y="4794621"/>
            <a:ext cx="9467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Réunions SG-FFSU + Visite préparatoire à la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7</a:t>
            </a:r>
            <a:r>
              <a:rPr lang="fr-FR" sz="1600" b="1" baseline="300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ème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édition du SG 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Sevens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(FFSU-FFR)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1686F5-DE5C-4750-8BE0-041B6892896C}"/>
              </a:ext>
            </a:extLst>
          </p:cNvPr>
          <p:cNvSpPr txBox="1"/>
          <p:nvPr/>
        </p:nvSpPr>
        <p:spPr>
          <a:xfrm>
            <a:off x="2802865" y="3059844"/>
            <a:ext cx="9297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Stand FFSU au Salon de l’Education à Paris (26-28 novembre), sur la thématique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Sport Planète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Accompagnement du lancement de la 1</a:t>
            </a:r>
            <a:r>
              <a:rPr lang="fr-FR" sz="1600" baseline="300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ère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Friperie Sport Planète de l’ANESTAPS à Clermont.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Réunion stratégique en janvier 2022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B479AC6-53AF-453E-8759-7E6EE731D8D9}"/>
              </a:ext>
            </a:extLst>
          </p:cNvPr>
          <p:cNvSpPr txBox="1"/>
          <p:nvPr/>
        </p:nvSpPr>
        <p:spPr>
          <a:xfrm>
            <a:off x="2787899" y="4059453"/>
            <a:ext cx="946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Premières activations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: Universiade d’hiver /Rugby international /Universiade d’été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Mise en relation des AS et Ligues demandeuses avec les distributeurs locaux</a:t>
            </a:r>
          </a:p>
        </p:txBody>
      </p:sp>
    </p:spTree>
    <p:extLst>
      <p:ext uri="{BB962C8B-B14F-4D97-AF65-F5344CB8AC3E}">
        <p14:creationId xmlns:p14="http://schemas.microsoft.com/office/powerpoint/2010/main" val="4005599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6" y="153801"/>
            <a:ext cx="538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ORDRE DU JOUR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4576162-C3D2-4ABA-B81D-0CCDA3B6DF73}"/>
              </a:ext>
            </a:extLst>
          </p:cNvPr>
          <p:cNvSpPr txBox="1"/>
          <p:nvPr/>
        </p:nvSpPr>
        <p:spPr>
          <a:xfrm>
            <a:off x="1763896" y="933855"/>
            <a:ext cx="10123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4. PÔLE SPORTIF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4.1. Nomination des encadrants des équipes de France universitaires -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4.2. Championnats d’Europe EUSA 2025 – Candidature de la France (Ligue Nouvelle-Aquitaine FFSU, 	site de Bordeaux) Basketball 3x3 – VOTE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5. PÔLE GRANDS ÉVÈNEMENTS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5.1. JOP 2024 – Présentation SOP 2022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6. PÔLE COMMUNICATION &amp; PARTENARIATS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6.1.Point d’actualités </a:t>
            </a:r>
          </a:p>
          <a:p>
            <a:endParaRPr lang="fr-FR" sz="16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7. PÔLE DEVELOPPEMENT </a:t>
            </a:r>
          </a:p>
          <a:p>
            <a:endParaRPr lang="fr-FR" sz="1600" dirty="0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	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7.1. Point d’étape convention UNSS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7.2. Présentation de l’avancée des travaux sur l’identité de genre et problématique transidentité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8. Questions diverses</a:t>
            </a:r>
            <a:endParaRPr lang="fr-FR" sz="16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fr-FR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08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498225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4576162-C3D2-4ABA-B81D-0CCDA3B6DF73}"/>
              </a:ext>
            </a:extLst>
          </p:cNvPr>
          <p:cNvSpPr txBox="1"/>
          <p:nvPr/>
        </p:nvSpPr>
        <p:spPr>
          <a:xfrm>
            <a:off x="1763896" y="933855"/>
            <a:ext cx="1012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fr-FR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76D6BE4-0D01-44FA-B9D4-D3194C0602C0}"/>
              </a:ext>
            </a:extLst>
          </p:cNvPr>
          <p:cNvSpPr txBox="1">
            <a:spLocks/>
          </p:cNvSpPr>
          <p:nvPr/>
        </p:nvSpPr>
        <p:spPr>
          <a:xfrm>
            <a:off x="1763896" y="-178639"/>
            <a:ext cx="10014333" cy="67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Commission « Relations Fédérations Multisports »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AA6EAA91-8F4A-48A5-BCA3-14E96AF6F3FD}"/>
              </a:ext>
            </a:extLst>
          </p:cNvPr>
          <p:cNvSpPr txBox="1">
            <a:spLocks/>
          </p:cNvSpPr>
          <p:nvPr/>
        </p:nvSpPr>
        <p:spPr>
          <a:xfrm>
            <a:off x="1700233" y="474956"/>
            <a:ext cx="10360368" cy="5908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64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fr-FR" sz="11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Convention avec l’UNSS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6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Une pratique sportive coopérative (harmonisation calendriers, mutualisation des ressources, …)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6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Des temps d’échanges renforcés et généralisés (CMN et CMR - UNSS/FF Sport U - expertises)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6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La formation et le partage de données (Bac -3/+3, jeunes officiels, répertoires, calendriers …)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6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Une communication solidaire et partagée sur les thèmes convergents</a:t>
            </a:r>
          </a:p>
          <a:p>
            <a:pPr lvl="1" algn="l">
              <a:lnSpc>
                <a:spcPct val="150000"/>
              </a:lnSpc>
            </a:pPr>
            <a:r>
              <a:rPr lang="fr-FR" sz="64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Nos axes de collaboration :</a:t>
            </a:r>
          </a:p>
          <a:p>
            <a:pPr marL="457200" lvl="1" indent="0" algn="l">
              <a:lnSpc>
                <a:spcPct val="150000"/>
              </a:lnSpc>
              <a:buNone/>
            </a:pPr>
            <a:r>
              <a:rPr lang="fr-FR" sz="6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-  la lutte contre les discriminations (toutes formes de violences, …)</a:t>
            </a:r>
          </a:p>
          <a:p>
            <a:pPr marL="457200" lvl="1" indent="0" algn="l">
              <a:lnSpc>
                <a:spcPct val="150000"/>
              </a:lnSpc>
              <a:buNone/>
            </a:pPr>
            <a:r>
              <a:rPr lang="fr-FR" sz="6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	-  la sensibilisation à l’hygiène de vie (santé, bien être, lutte contre les conduites addictives, …)</a:t>
            </a:r>
          </a:p>
          <a:p>
            <a:pPr marL="457200" lvl="1" indent="0" algn="l">
              <a:lnSpc>
                <a:spcPct val="150000"/>
              </a:lnSpc>
              <a:buNone/>
            </a:pPr>
            <a:r>
              <a:rPr lang="fr-FR" sz="6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-  l’intégration des élèves et étudiant.es en situation de handicap</a:t>
            </a:r>
          </a:p>
          <a:p>
            <a:pPr marL="457200" lvl="1" indent="0" algn="l">
              <a:lnSpc>
                <a:spcPct val="150000"/>
              </a:lnSpc>
              <a:buNone/>
            </a:pPr>
            <a:r>
              <a:rPr lang="fr-FR" sz="6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-  renforcer et valoriser l’utilité sociétale et contribuer au projet JO Paris 2024</a:t>
            </a:r>
          </a:p>
          <a:p>
            <a:pPr marL="457200" lvl="1" indent="0" algn="l">
              <a:lnSpc>
                <a:spcPct val="150000"/>
              </a:lnSpc>
              <a:buNone/>
            </a:pPr>
            <a:r>
              <a:rPr lang="fr-FR" sz="6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-  l’accentuation des démarches éco-responsables	</a:t>
            </a:r>
          </a:p>
          <a:p>
            <a:pPr lvl="1" algn="l">
              <a:lnSpc>
                <a:spcPct val="150000"/>
              </a:lnSpc>
            </a:pPr>
            <a:r>
              <a:rPr lang="fr-FR" sz="8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Échéancier</a:t>
            </a:r>
          </a:p>
          <a:p>
            <a:pPr lvl="1" algn="l">
              <a:lnSpc>
                <a:spcPct val="150000"/>
              </a:lnSpc>
            </a:pPr>
            <a:r>
              <a:rPr lang="fr-FR" sz="6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Actuellement : phase de rédaction côté FF Sport U</a:t>
            </a:r>
          </a:p>
          <a:p>
            <a:pPr lvl="1" algn="l">
              <a:lnSpc>
                <a:spcPct val="150000"/>
              </a:lnSpc>
            </a:pPr>
            <a:r>
              <a:rPr lang="fr-FR" sz="6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Début 2022 : échanges avec l’UNSS</a:t>
            </a:r>
          </a:p>
          <a:p>
            <a:pPr lvl="1" algn="l">
              <a:lnSpc>
                <a:spcPct val="150000"/>
              </a:lnSpc>
            </a:pPr>
            <a:r>
              <a:rPr lang="fr-FR" sz="6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Printemps 2022 : signature de la convention </a:t>
            </a:r>
          </a:p>
          <a:p>
            <a:pPr marL="1314450" lvl="1" indent="-8572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64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41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6" y="153801"/>
            <a:ext cx="538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ORDRE DU JOUR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4576162-C3D2-4ABA-B81D-0CCDA3B6DF73}"/>
              </a:ext>
            </a:extLst>
          </p:cNvPr>
          <p:cNvSpPr txBox="1"/>
          <p:nvPr/>
        </p:nvSpPr>
        <p:spPr>
          <a:xfrm>
            <a:off x="1763896" y="933855"/>
            <a:ext cx="10123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4. PÔLE SPORTIF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4.1. Nomination des encadrants des équipes de France universitaires -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4.2. Championnats d’Europe EUSA 2025 – Candidature de la France (Ligue Nouvelle-Aquitaine FFSU, 	site de Bordeaux) Basketball 3x3 – VOTE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5. PÔLE GRANDS ÉVÈNEMENTS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5.1. JOP 2024 – Présentation SOP 2022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6. PÔLE COMMUNICATION &amp; PARTENARIATS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6.1.Point d’actualités </a:t>
            </a:r>
          </a:p>
          <a:p>
            <a:endParaRPr lang="fr-FR" sz="16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7. PÔLE DEVELOPPEMENT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7.1. Point d’étape convention UNSS </a:t>
            </a:r>
          </a:p>
          <a:p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	</a:t>
            </a:r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7.2. Présentation de l’avancée des travaux sur l’identité de genre et problématique transidentité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8. Questions diverses</a:t>
            </a:r>
            <a:endParaRPr lang="fr-FR" sz="16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fr-FR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8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6" y="132204"/>
            <a:ext cx="538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ORDRE DU JOUR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904356" y="672029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C53E6C4-6CA8-4DEC-84F7-BEAB84EBA844}"/>
              </a:ext>
            </a:extLst>
          </p:cNvPr>
          <p:cNvSpPr txBox="1"/>
          <p:nvPr/>
        </p:nvSpPr>
        <p:spPr>
          <a:xfrm>
            <a:off x="1763896" y="802191"/>
            <a:ext cx="1029525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1. Approbation du compte-rendu du CDF du 27 septembre 2021 - 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VOTE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2. Introduction et actualité de l’activité du Président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3. PÔLE INSTITUTIONNEL 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3.1. Nomination des membres des différentes commissions statutaires -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	3.1.1. Commission de  surveillance des opérations électorales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	3.1.2. Commission disciplinaire de première instance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	3.1.3. Commission disciplinaire d’appel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	3.2. Point d’étape du projet fédéral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		3.3. Approbation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de la demande de racine commune aux AS UGA, AS Grenoble INP et AS Sciences 		Politiques Grenoble –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3078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6" y="153801"/>
            <a:ext cx="538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ORDRE DU JOUR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4576162-C3D2-4ABA-B81D-0CCDA3B6DF73}"/>
              </a:ext>
            </a:extLst>
          </p:cNvPr>
          <p:cNvSpPr txBox="1"/>
          <p:nvPr/>
        </p:nvSpPr>
        <p:spPr>
          <a:xfrm>
            <a:off x="1763896" y="933855"/>
            <a:ext cx="10123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4. PÔLE SPORTIF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4.1. Nomination des encadrants des équipes de France universitaires -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4.2. Championnats d’Europe EUSA 2025 – Candidature de la France (Ligue Nouvelle-Aquitaine FFSU, 	site de Bordeaux) Basketball 3x3 – VOTE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5. PÔLE GRANDS ÉVÈNEMENTS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5.1. JOP 2024 – Présentation SOP 2022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6. PÔLE COMMUNICATION &amp; PARTENARIATS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6.1.Point d’actualités </a:t>
            </a:r>
          </a:p>
          <a:p>
            <a:endParaRPr lang="fr-FR" sz="16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7. PÔLE DEVELOPPEMENT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7.1. Point d’étape convention UNSS </a:t>
            </a:r>
          </a:p>
          <a:p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7.2. Présentation de l’avancée des travaux sur l’identité de genre et problématique transidentité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8. Questions diverses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fr-FR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52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7">
            <a:extLst>
              <a:ext uri="{FF2B5EF4-FFF2-40B4-BE49-F238E27FC236}">
                <a16:creationId xmlns:a16="http://schemas.microsoft.com/office/drawing/2014/main" id="{E8E644A3-085C-45F7-8061-0EA356AC29F7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111391" y="2749407"/>
            <a:ext cx="1045206" cy="7171981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5" name="Group 60">
            <a:extLst>
              <a:ext uri="{FF2B5EF4-FFF2-40B4-BE49-F238E27FC236}">
                <a16:creationId xmlns:a16="http://schemas.microsoft.com/office/drawing/2014/main" id="{9BEFE8B1-B017-428F-AA67-763C9D18B45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0308117" y="5453354"/>
            <a:ext cx="1883883" cy="1404646"/>
            <a:chOff x="0" y="-3585"/>
            <a:chExt cx="1688" cy="3392"/>
          </a:xfrm>
        </p:grpSpPr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13DB5D44-569B-4103-A0C5-3467ED835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8826B7BE-1D60-4F61-92F3-2CB1679F9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69" y="216920"/>
            <a:ext cx="1496681" cy="1102501"/>
          </a:xfrm>
          <a:prstGeom prst="rect">
            <a:avLst/>
          </a:prstGeom>
        </p:spPr>
      </p:pic>
      <p:sp>
        <p:nvSpPr>
          <p:cNvPr id="26" name="Freeform 57">
            <a:extLst>
              <a:ext uri="{FF2B5EF4-FFF2-40B4-BE49-F238E27FC236}">
                <a16:creationId xmlns:a16="http://schemas.microsoft.com/office/drawing/2014/main" id="{DCA7820E-5E25-4164-A380-2B79BAD874C1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44750" y="-5552628"/>
            <a:ext cx="1102500" cy="12192001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7B9E626-0532-4BA1-9868-2048CCDB4BE1}"/>
              </a:ext>
            </a:extLst>
          </p:cNvPr>
          <p:cNvSpPr txBox="1"/>
          <p:nvPr/>
        </p:nvSpPr>
        <p:spPr>
          <a:xfrm>
            <a:off x="2057284" y="1728339"/>
            <a:ext cx="851237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MERCI</a:t>
            </a:r>
          </a:p>
          <a:p>
            <a:pPr algn="ctr"/>
            <a:endParaRPr lang="fr-FR" sz="44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fr-FR" sz="7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A TOUTES &amp; TOUS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F4C068-8881-41C8-BBFB-9F9619B7B823}"/>
              </a:ext>
            </a:extLst>
          </p:cNvPr>
          <p:cNvSpPr txBox="1"/>
          <p:nvPr/>
        </p:nvSpPr>
        <p:spPr>
          <a:xfrm rot="21054359">
            <a:off x="5041943" y="5577225"/>
            <a:ext cx="765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Lundi 06 décembre 2021 -</a:t>
            </a:r>
            <a:r>
              <a:rPr lang="fr-FR" sz="2400" dirty="0">
                <a:solidFill>
                  <a:srgbClr val="C00000"/>
                </a:solidFill>
                <a:latin typeface="Avenir Next LT Pro" panose="020B0504020202020204" pitchFamily="34" charset="0"/>
              </a:rPr>
              <a:t>-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Avenir Next LT Pro" panose="020B0504020202020204" pitchFamily="34" charset="0"/>
              </a:rPr>
              <a:t>En visioconférence</a:t>
            </a:r>
          </a:p>
        </p:txBody>
      </p:sp>
    </p:spTree>
    <p:extLst>
      <p:ext uri="{BB962C8B-B14F-4D97-AF65-F5344CB8AC3E}">
        <p14:creationId xmlns:p14="http://schemas.microsoft.com/office/powerpoint/2010/main" val="78413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VOTE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F12C896-A04B-4305-A2AD-8DC6C9C08EDF}"/>
              </a:ext>
            </a:extLst>
          </p:cNvPr>
          <p:cNvSpPr txBox="1"/>
          <p:nvPr/>
        </p:nvSpPr>
        <p:spPr>
          <a:xfrm>
            <a:off x="671362" y="2867471"/>
            <a:ext cx="11055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Approbation du compte-rendu du CDF du 27.09.2021</a:t>
            </a:r>
          </a:p>
        </p:txBody>
      </p:sp>
    </p:spTree>
    <p:extLst>
      <p:ext uri="{BB962C8B-B14F-4D97-AF65-F5344CB8AC3E}">
        <p14:creationId xmlns:p14="http://schemas.microsoft.com/office/powerpoint/2010/main" val="364005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6" y="132204"/>
            <a:ext cx="538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ORDRE DU JOUR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904356" y="672029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C53E6C4-6CA8-4DEC-84F7-BEAB84EBA844}"/>
              </a:ext>
            </a:extLst>
          </p:cNvPr>
          <p:cNvSpPr txBox="1"/>
          <p:nvPr/>
        </p:nvSpPr>
        <p:spPr>
          <a:xfrm>
            <a:off x="1763896" y="802191"/>
            <a:ext cx="1029525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1. Approbation du compte-rendu du CDF du 27 septembre 2021 -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VOTE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2. Introduction et actualité de l’activité du Président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3. PÔLE INSTITUTIONNEL 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3.1. Nomination des membres des différentes commissions statutaires -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	3.1.1. Commission de  surveillance des opérations électorales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	3.1.2. Commission disciplinaire de première instance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		3.1.3. Commission disciplinaire d’appel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	3.2. Point d’étape du projet fédéral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		3.3. Approbation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de la demande de racine commune aux AS UGA, AS Grenoble INP et AS Sciences 		Politiques Grenoble –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3957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6" y="132204"/>
            <a:ext cx="538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ORDRE DU JOUR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904356" y="672029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C53E6C4-6CA8-4DEC-84F7-BEAB84EBA844}"/>
              </a:ext>
            </a:extLst>
          </p:cNvPr>
          <p:cNvSpPr txBox="1"/>
          <p:nvPr/>
        </p:nvSpPr>
        <p:spPr>
          <a:xfrm>
            <a:off x="1763896" y="802191"/>
            <a:ext cx="1029525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1. Approbation du compte-rendu du CDF du 27 septembre 2021 -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VOTE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2. Introduction et actualité de l’activité du Président 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3. PÔLE INSTITUTIONNEL </a:t>
            </a:r>
          </a:p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		</a:t>
            </a:r>
          </a:p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		3.1. Nomination des membres des différentes commissions statutaires - VOTE</a:t>
            </a:r>
          </a:p>
          <a:p>
            <a:r>
              <a:rPr lang="fr-FR" sz="16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			</a:t>
            </a:r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3.1.1. Commission de  surveillance des opérations électorales </a:t>
            </a:r>
          </a:p>
          <a:p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			3.1.2. Commission disciplinaire de première instance </a:t>
            </a:r>
          </a:p>
          <a:p>
            <a:r>
              <a:rPr lang="fr-FR" sz="1600" dirty="0">
                <a:solidFill>
                  <a:srgbClr val="C00000"/>
                </a:solidFill>
                <a:latin typeface="Avenir Next LT Pro" panose="020B0504020202020204" pitchFamily="34" charset="0"/>
              </a:rPr>
              <a:t>			3.1.3. Commission disciplinaire d’appel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	3.2. Point d’étape du projet fédéral 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		3.3. Approbation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de la demande de racine commune aux AS UGA, AS Grenoble INP et AS Sciences 		Politiques Grenoble – VOTE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9411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6" y="132204"/>
            <a:ext cx="720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CANDIDATURES COMMISSIONS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904356" y="672029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C53E6C4-6CA8-4DEC-84F7-BEAB84EBA844}"/>
              </a:ext>
            </a:extLst>
          </p:cNvPr>
          <p:cNvSpPr txBox="1"/>
          <p:nvPr/>
        </p:nvSpPr>
        <p:spPr>
          <a:xfrm>
            <a:off x="1763896" y="1627432"/>
            <a:ext cx="1029525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venir Next LT Pro" panose="020B0504020202020204" pitchFamily="34" charset="0"/>
              <a:buChar char="-"/>
            </a:pPr>
            <a:endParaRPr lang="fr-FR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Commission de surveillance des opérations électorales : </a:t>
            </a:r>
          </a:p>
          <a:p>
            <a:endParaRPr lang="fr-FR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Jean-François STRZYKALA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(Université de Nancy)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Thomas FONDEUR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(Université de Bordeaux)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Sofia DJEBBARI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4818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6" y="132204"/>
            <a:ext cx="720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CANDIDATURES COMMISSIONS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904356" y="672029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C53E6C4-6CA8-4DEC-84F7-BEAB84EBA844}"/>
              </a:ext>
            </a:extLst>
          </p:cNvPr>
          <p:cNvSpPr txBox="1"/>
          <p:nvPr/>
        </p:nvSpPr>
        <p:spPr>
          <a:xfrm>
            <a:off x="1763895" y="1211855"/>
            <a:ext cx="10295254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C</a:t>
            </a:r>
            <a:r>
              <a:rPr lang="fr-FR" sz="2400" b="1" dirty="0">
                <a:solidFill>
                  <a:srgbClr val="C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ommission disciplinaire de première instance</a:t>
            </a:r>
          </a:p>
          <a:p>
            <a:endParaRPr lang="fr-FR" sz="20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membre élu du comité directeur fédéral non étudiant :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Delphine SIMONNEAU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accent1">
                  <a:lumMod val="75000"/>
                </a:schemeClr>
              </a:solidFill>
              <a:effectLst/>
              <a:latin typeface="Avenir Next LT Pro" panose="020B05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Deux membres étudiants licenciés FF Sport U, n’appartenant pas au comité directeur fédéral :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Arnaud BLANDIN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(BTS Lycée Sidoine Apollinaire) et Corentin ARRIVE (Centrale Lille)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membre non étudiant licencié FF Sport U n’appartenant pas au comité directeur fédéral :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Arnaud TABARET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(Université Jean Moulin Lyon 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 personnalité extérieure choisie pour ses compétences dans le domaine juridique :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Paul CASENAVE 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solidFill>
                  <a:schemeClr val="accent1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4727450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6115</TotalTime>
  <Words>3074</Words>
  <Application>Microsoft Office PowerPoint</Application>
  <PresentationFormat>Grand écran</PresentationFormat>
  <Paragraphs>483</Paragraphs>
  <Slides>41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41</vt:i4>
      </vt:variant>
    </vt:vector>
  </HeadingPairs>
  <TitlesOfParts>
    <vt:vector size="49" baseType="lpstr">
      <vt:lpstr>Arial</vt:lpstr>
      <vt:lpstr>Avenir Next LT Pro</vt:lpstr>
      <vt:lpstr>Calibri</vt:lpstr>
      <vt:lpstr>Calibri Light</vt:lpstr>
      <vt:lpstr>Cambria</vt:lpstr>
      <vt:lpstr>Wingdings</vt:lpstr>
      <vt:lpstr>Conception personnalisée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Communication</dc:creator>
  <cp:lastModifiedBy>Damien BARDOT</cp:lastModifiedBy>
  <cp:revision>97</cp:revision>
  <dcterms:created xsi:type="dcterms:W3CDTF">2021-04-12T17:00:26Z</dcterms:created>
  <dcterms:modified xsi:type="dcterms:W3CDTF">2021-12-06T17:15:38Z</dcterms:modified>
</cp:coreProperties>
</file>